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58" r:id="rId5"/>
    <p:sldId id="260" r:id="rId6"/>
    <p:sldId id="282" r:id="rId7"/>
    <p:sldId id="261" r:id="rId8"/>
    <p:sldId id="262" r:id="rId9"/>
    <p:sldId id="263" r:id="rId10"/>
    <p:sldId id="264" r:id="rId11"/>
    <p:sldId id="265" r:id="rId12"/>
    <p:sldId id="266" r:id="rId13"/>
    <p:sldId id="281" r:id="rId14"/>
    <p:sldId id="267" r:id="rId15"/>
    <p:sldId id="268" r:id="rId16"/>
    <p:sldId id="269" r:id="rId17"/>
    <p:sldId id="270" r:id="rId18"/>
    <p:sldId id="271" r:id="rId19"/>
    <p:sldId id="272" r:id="rId20"/>
    <p:sldId id="273" r:id="rId21"/>
    <p:sldId id="283" r:id="rId22"/>
    <p:sldId id="274" r:id="rId23"/>
    <p:sldId id="278" r:id="rId24"/>
    <p:sldId id="275" r:id="rId25"/>
    <p:sldId id="276" r:id="rId26"/>
    <p:sldId id="277" r:id="rId27"/>
    <p:sldId id="279" r:id="rId28"/>
    <p:sldId id="280" r:id="rId2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74" autoAdjust="0"/>
    <p:restoredTop sz="94660"/>
  </p:normalViewPr>
  <p:slideViewPr>
    <p:cSldViewPr snapToGrid="0">
      <p:cViewPr varScale="1">
        <p:scale>
          <a:sx n="62" d="100"/>
          <a:sy n="62" d="100"/>
        </p:scale>
        <p:origin x="676"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27FDC3-CB43-A9F3-A5B2-434F94AD8F5B}"/>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549ED0BA-4B59-6B27-08DE-0773EF279D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CBA1E80A-6911-DC54-F8CE-30C09C5D1676}"/>
              </a:ext>
            </a:extLst>
          </p:cNvPr>
          <p:cNvSpPr>
            <a:spLocks noGrp="1"/>
          </p:cNvSpPr>
          <p:nvPr>
            <p:ph type="dt" sz="half" idx="10"/>
          </p:nvPr>
        </p:nvSpPr>
        <p:spPr/>
        <p:txBody>
          <a:bodyPr/>
          <a:lstStyle/>
          <a:p>
            <a:fld id="{90A3DD2D-81E1-4DAB-B014-0173E07694DC}" type="datetimeFigureOut">
              <a:rPr lang="nl-NL" smtClean="0"/>
              <a:t>17-7-2024</a:t>
            </a:fld>
            <a:endParaRPr lang="nl-NL"/>
          </a:p>
        </p:txBody>
      </p:sp>
      <p:sp>
        <p:nvSpPr>
          <p:cNvPr id="5" name="Tijdelijke aanduiding voor voettekst 4">
            <a:extLst>
              <a:ext uri="{FF2B5EF4-FFF2-40B4-BE49-F238E27FC236}">
                <a16:creationId xmlns:a16="http://schemas.microsoft.com/office/drawing/2014/main" id="{A980D048-7153-379C-4240-74A107CF5BE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B7B694E-35AC-6E75-F689-19F98F5AD652}"/>
              </a:ext>
            </a:extLst>
          </p:cNvPr>
          <p:cNvSpPr>
            <a:spLocks noGrp="1"/>
          </p:cNvSpPr>
          <p:nvPr>
            <p:ph type="sldNum" sz="quarter" idx="12"/>
          </p:nvPr>
        </p:nvSpPr>
        <p:spPr/>
        <p:txBody>
          <a:bodyPr/>
          <a:lstStyle/>
          <a:p>
            <a:fld id="{3AA53516-7717-4643-AA73-9788FBA230C8}" type="slidenum">
              <a:rPr lang="nl-NL" smtClean="0"/>
              <a:t>‹#›</a:t>
            </a:fld>
            <a:endParaRPr lang="nl-NL"/>
          </a:p>
        </p:txBody>
      </p:sp>
    </p:spTree>
    <p:extLst>
      <p:ext uri="{BB962C8B-B14F-4D97-AF65-F5344CB8AC3E}">
        <p14:creationId xmlns:p14="http://schemas.microsoft.com/office/powerpoint/2010/main" val="4235968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3B4E37-C7E3-F898-AC99-B36729D89E10}"/>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8DE828A0-2A7A-A173-8AF1-14D2807420FC}"/>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B34F390-9780-C47E-D284-F1171D430D9B}"/>
              </a:ext>
            </a:extLst>
          </p:cNvPr>
          <p:cNvSpPr>
            <a:spLocks noGrp="1"/>
          </p:cNvSpPr>
          <p:nvPr>
            <p:ph type="dt" sz="half" idx="10"/>
          </p:nvPr>
        </p:nvSpPr>
        <p:spPr/>
        <p:txBody>
          <a:bodyPr/>
          <a:lstStyle/>
          <a:p>
            <a:fld id="{90A3DD2D-81E1-4DAB-B014-0173E07694DC}" type="datetimeFigureOut">
              <a:rPr lang="nl-NL" smtClean="0"/>
              <a:t>17-7-2024</a:t>
            </a:fld>
            <a:endParaRPr lang="nl-NL"/>
          </a:p>
        </p:txBody>
      </p:sp>
      <p:sp>
        <p:nvSpPr>
          <p:cNvPr id="5" name="Tijdelijke aanduiding voor voettekst 4">
            <a:extLst>
              <a:ext uri="{FF2B5EF4-FFF2-40B4-BE49-F238E27FC236}">
                <a16:creationId xmlns:a16="http://schemas.microsoft.com/office/drawing/2014/main" id="{98582C50-1EC9-30B8-A54D-EC5BAFCA2DF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A61B459-B47D-73F4-06CF-09E992216E69}"/>
              </a:ext>
            </a:extLst>
          </p:cNvPr>
          <p:cNvSpPr>
            <a:spLocks noGrp="1"/>
          </p:cNvSpPr>
          <p:nvPr>
            <p:ph type="sldNum" sz="quarter" idx="12"/>
          </p:nvPr>
        </p:nvSpPr>
        <p:spPr/>
        <p:txBody>
          <a:bodyPr/>
          <a:lstStyle/>
          <a:p>
            <a:fld id="{3AA53516-7717-4643-AA73-9788FBA230C8}" type="slidenum">
              <a:rPr lang="nl-NL" smtClean="0"/>
              <a:t>‹#›</a:t>
            </a:fld>
            <a:endParaRPr lang="nl-NL"/>
          </a:p>
        </p:txBody>
      </p:sp>
    </p:spTree>
    <p:extLst>
      <p:ext uri="{BB962C8B-B14F-4D97-AF65-F5344CB8AC3E}">
        <p14:creationId xmlns:p14="http://schemas.microsoft.com/office/powerpoint/2010/main" val="2775021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3B6148B0-76B3-8288-C3B6-540BEA9F3FD8}"/>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5D91111B-59F3-71C2-880B-A9C69511DC4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109D9D6-B481-25B0-2A8D-97E470906407}"/>
              </a:ext>
            </a:extLst>
          </p:cNvPr>
          <p:cNvSpPr>
            <a:spLocks noGrp="1"/>
          </p:cNvSpPr>
          <p:nvPr>
            <p:ph type="dt" sz="half" idx="10"/>
          </p:nvPr>
        </p:nvSpPr>
        <p:spPr/>
        <p:txBody>
          <a:bodyPr/>
          <a:lstStyle/>
          <a:p>
            <a:fld id="{90A3DD2D-81E1-4DAB-B014-0173E07694DC}" type="datetimeFigureOut">
              <a:rPr lang="nl-NL" smtClean="0"/>
              <a:t>17-7-2024</a:t>
            </a:fld>
            <a:endParaRPr lang="nl-NL"/>
          </a:p>
        </p:txBody>
      </p:sp>
      <p:sp>
        <p:nvSpPr>
          <p:cNvPr id="5" name="Tijdelijke aanduiding voor voettekst 4">
            <a:extLst>
              <a:ext uri="{FF2B5EF4-FFF2-40B4-BE49-F238E27FC236}">
                <a16:creationId xmlns:a16="http://schemas.microsoft.com/office/drawing/2014/main" id="{FE64231E-D379-99D8-F3E0-5C430B40F9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882C522-B695-1605-0D78-27CA4F4AE7E1}"/>
              </a:ext>
            </a:extLst>
          </p:cNvPr>
          <p:cNvSpPr>
            <a:spLocks noGrp="1"/>
          </p:cNvSpPr>
          <p:nvPr>
            <p:ph type="sldNum" sz="quarter" idx="12"/>
          </p:nvPr>
        </p:nvSpPr>
        <p:spPr/>
        <p:txBody>
          <a:bodyPr/>
          <a:lstStyle/>
          <a:p>
            <a:fld id="{3AA53516-7717-4643-AA73-9788FBA230C8}" type="slidenum">
              <a:rPr lang="nl-NL" smtClean="0"/>
              <a:t>‹#›</a:t>
            </a:fld>
            <a:endParaRPr lang="nl-NL"/>
          </a:p>
        </p:txBody>
      </p:sp>
    </p:spTree>
    <p:extLst>
      <p:ext uri="{BB962C8B-B14F-4D97-AF65-F5344CB8AC3E}">
        <p14:creationId xmlns:p14="http://schemas.microsoft.com/office/powerpoint/2010/main" val="3957213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6FA7BF-29CC-136C-B7CA-7FA5E48ADB5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653B6BE-C079-2827-226C-27A8833B364F}"/>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B03F139-5956-2AA2-6D31-98183041A614}"/>
              </a:ext>
            </a:extLst>
          </p:cNvPr>
          <p:cNvSpPr>
            <a:spLocks noGrp="1"/>
          </p:cNvSpPr>
          <p:nvPr>
            <p:ph type="dt" sz="half" idx="10"/>
          </p:nvPr>
        </p:nvSpPr>
        <p:spPr/>
        <p:txBody>
          <a:bodyPr/>
          <a:lstStyle/>
          <a:p>
            <a:fld id="{90A3DD2D-81E1-4DAB-B014-0173E07694DC}" type="datetimeFigureOut">
              <a:rPr lang="nl-NL" smtClean="0"/>
              <a:t>17-7-2024</a:t>
            </a:fld>
            <a:endParaRPr lang="nl-NL"/>
          </a:p>
        </p:txBody>
      </p:sp>
      <p:sp>
        <p:nvSpPr>
          <p:cNvPr id="5" name="Tijdelijke aanduiding voor voettekst 4">
            <a:extLst>
              <a:ext uri="{FF2B5EF4-FFF2-40B4-BE49-F238E27FC236}">
                <a16:creationId xmlns:a16="http://schemas.microsoft.com/office/drawing/2014/main" id="{8B93ED55-B490-5339-DDBB-B56FEA8A718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CDE2DD2-3740-62D1-AF38-DE4AE4CF16BF}"/>
              </a:ext>
            </a:extLst>
          </p:cNvPr>
          <p:cNvSpPr>
            <a:spLocks noGrp="1"/>
          </p:cNvSpPr>
          <p:nvPr>
            <p:ph type="sldNum" sz="quarter" idx="12"/>
          </p:nvPr>
        </p:nvSpPr>
        <p:spPr/>
        <p:txBody>
          <a:bodyPr/>
          <a:lstStyle/>
          <a:p>
            <a:fld id="{3AA53516-7717-4643-AA73-9788FBA230C8}" type="slidenum">
              <a:rPr lang="nl-NL" smtClean="0"/>
              <a:t>‹#›</a:t>
            </a:fld>
            <a:endParaRPr lang="nl-NL"/>
          </a:p>
        </p:txBody>
      </p:sp>
    </p:spTree>
    <p:extLst>
      <p:ext uri="{BB962C8B-B14F-4D97-AF65-F5344CB8AC3E}">
        <p14:creationId xmlns:p14="http://schemas.microsoft.com/office/powerpoint/2010/main" val="4205492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1C1901-9327-FA79-2A54-FDB4120485DA}"/>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32445A61-AEE8-7867-8F4B-D3F1B7CBC04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0D11746D-A6E1-FD9C-B319-B692EFA88F10}"/>
              </a:ext>
            </a:extLst>
          </p:cNvPr>
          <p:cNvSpPr>
            <a:spLocks noGrp="1"/>
          </p:cNvSpPr>
          <p:nvPr>
            <p:ph type="dt" sz="half" idx="10"/>
          </p:nvPr>
        </p:nvSpPr>
        <p:spPr/>
        <p:txBody>
          <a:bodyPr/>
          <a:lstStyle/>
          <a:p>
            <a:fld id="{90A3DD2D-81E1-4DAB-B014-0173E07694DC}" type="datetimeFigureOut">
              <a:rPr lang="nl-NL" smtClean="0"/>
              <a:t>17-7-2024</a:t>
            </a:fld>
            <a:endParaRPr lang="nl-NL"/>
          </a:p>
        </p:txBody>
      </p:sp>
      <p:sp>
        <p:nvSpPr>
          <p:cNvPr id="5" name="Tijdelijke aanduiding voor voettekst 4">
            <a:extLst>
              <a:ext uri="{FF2B5EF4-FFF2-40B4-BE49-F238E27FC236}">
                <a16:creationId xmlns:a16="http://schemas.microsoft.com/office/drawing/2014/main" id="{A8BE8DA6-A75F-5CA1-4951-1AA51C6915A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2446FE3-E9BA-ED5B-3F78-A9326F03C559}"/>
              </a:ext>
            </a:extLst>
          </p:cNvPr>
          <p:cNvSpPr>
            <a:spLocks noGrp="1"/>
          </p:cNvSpPr>
          <p:nvPr>
            <p:ph type="sldNum" sz="quarter" idx="12"/>
          </p:nvPr>
        </p:nvSpPr>
        <p:spPr/>
        <p:txBody>
          <a:bodyPr/>
          <a:lstStyle/>
          <a:p>
            <a:fld id="{3AA53516-7717-4643-AA73-9788FBA230C8}" type="slidenum">
              <a:rPr lang="nl-NL" smtClean="0"/>
              <a:t>‹#›</a:t>
            </a:fld>
            <a:endParaRPr lang="nl-NL"/>
          </a:p>
        </p:txBody>
      </p:sp>
    </p:spTree>
    <p:extLst>
      <p:ext uri="{BB962C8B-B14F-4D97-AF65-F5344CB8AC3E}">
        <p14:creationId xmlns:p14="http://schemas.microsoft.com/office/powerpoint/2010/main" val="3703576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D0B909-2C29-F501-482B-AE574DA6EB9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422B894-BCD1-FF88-27BE-9D3512313AC9}"/>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A8CB81D0-F79A-C617-1252-F72A3447BDB2}"/>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CAB47F3C-2865-14F7-3269-5BF2D40AC186}"/>
              </a:ext>
            </a:extLst>
          </p:cNvPr>
          <p:cNvSpPr>
            <a:spLocks noGrp="1"/>
          </p:cNvSpPr>
          <p:nvPr>
            <p:ph type="dt" sz="half" idx="10"/>
          </p:nvPr>
        </p:nvSpPr>
        <p:spPr/>
        <p:txBody>
          <a:bodyPr/>
          <a:lstStyle/>
          <a:p>
            <a:fld id="{90A3DD2D-81E1-4DAB-B014-0173E07694DC}" type="datetimeFigureOut">
              <a:rPr lang="nl-NL" smtClean="0"/>
              <a:t>17-7-2024</a:t>
            </a:fld>
            <a:endParaRPr lang="nl-NL"/>
          </a:p>
        </p:txBody>
      </p:sp>
      <p:sp>
        <p:nvSpPr>
          <p:cNvPr id="6" name="Tijdelijke aanduiding voor voettekst 5">
            <a:extLst>
              <a:ext uri="{FF2B5EF4-FFF2-40B4-BE49-F238E27FC236}">
                <a16:creationId xmlns:a16="http://schemas.microsoft.com/office/drawing/2014/main" id="{A706FC23-542C-DD08-B8C5-E952F556597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78BB86F-94DA-35F3-78D8-54FC2BB20562}"/>
              </a:ext>
            </a:extLst>
          </p:cNvPr>
          <p:cNvSpPr>
            <a:spLocks noGrp="1"/>
          </p:cNvSpPr>
          <p:nvPr>
            <p:ph type="sldNum" sz="quarter" idx="12"/>
          </p:nvPr>
        </p:nvSpPr>
        <p:spPr/>
        <p:txBody>
          <a:bodyPr/>
          <a:lstStyle/>
          <a:p>
            <a:fld id="{3AA53516-7717-4643-AA73-9788FBA230C8}" type="slidenum">
              <a:rPr lang="nl-NL" smtClean="0"/>
              <a:t>‹#›</a:t>
            </a:fld>
            <a:endParaRPr lang="nl-NL"/>
          </a:p>
        </p:txBody>
      </p:sp>
    </p:spTree>
    <p:extLst>
      <p:ext uri="{BB962C8B-B14F-4D97-AF65-F5344CB8AC3E}">
        <p14:creationId xmlns:p14="http://schemas.microsoft.com/office/powerpoint/2010/main" val="3908926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606807-0E5F-451D-42A4-818D01D17B0E}"/>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B011F65E-CB13-5CFF-7932-8FD4749336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F060AD80-A956-EE5C-1120-3667461AD10D}"/>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40E91141-65C9-9121-4926-73758B12D2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E32FE094-B3B6-E5F7-1444-471BE0CB9833}"/>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F1C10C44-33B9-12EE-CFE2-BA7054C169AF}"/>
              </a:ext>
            </a:extLst>
          </p:cNvPr>
          <p:cNvSpPr>
            <a:spLocks noGrp="1"/>
          </p:cNvSpPr>
          <p:nvPr>
            <p:ph type="dt" sz="half" idx="10"/>
          </p:nvPr>
        </p:nvSpPr>
        <p:spPr/>
        <p:txBody>
          <a:bodyPr/>
          <a:lstStyle/>
          <a:p>
            <a:fld id="{90A3DD2D-81E1-4DAB-B014-0173E07694DC}" type="datetimeFigureOut">
              <a:rPr lang="nl-NL" smtClean="0"/>
              <a:t>17-7-2024</a:t>
            </a:fld>
            <a:endParaRPr lang="nl-NL"/>
          </a:p>
        </p:txBody>
      </p:sp>
      <p:sp>
        <p:nvSpPr>
          <p:cNvPr id="8" name="Tijdelijke aanduiding voor voettekst 7">
            <a:extLst>
              <a:ext uri="{FF2B5EF4-FFF2-40B4-BE49-F238E27FC236}">
                <a16:creationId xmlns:a16="http://schemas.microsoft.com/office/drawing/2014/main" id="{28DD543C-668D-D3BF-4765-6594D2789DB6}"/>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8129EE84-3EE2-E88C-3FEB-87522C02D452}"/>
              </a:ext>
            </a:extLst>
          </p:cNvPr>
          <p:cNvSpPr>
            <a:spLocks noGrp="1"/>
          </p:cNvSpPr>
          <p:nvPr>
            <p:ph type="sldNum" sz="quarter" idx="12"/>
          </p:nvPr>
        </p:nvSpPr>
        <p:spPr/>
        <p:txBody>
          <a:bodyPr/>
          <a:lstStyle/>
          <a:p>
            <a:fld id="{3AA53516-7717-4643-AA73-9788FBA230C8}" type="slidenum">
              <a:rPr lang="nl-NL" smtClean="0"/>
              <a:t>‹#›</a:t>
            </a:fld>
            <a:endParaRPr lang="nl-NL"/>
          </a:p>
        </p:txBody>
      </p:sp>
    </p:spTree>
    <p:extLst>
      <p:ext uri="{BB962C8B-B14F-4D97-AF65-F5344CB8AC3E}">
        <p14:creationId xmlns:p14="http://schemas.microsoft.com/office/powerpoint/2010/main" val="1025822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873302-288D-4A3C-622B-9D46FEB0C306}"/>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E2E8DBCC-AC24-3A8D-3C3E-44B1EEFEE1D5}"/>
              </a:ext>
            </a:extLst>
          </p:cNvPr>
          <p:cNvSpPr>
            <a:spLocks noGrp="1"/>
          </p:cNvSpPr>
          <p:nvPr>
            <p:ph type="dt" sz="half" idx="10"/>
          </p:nvPr>
        </p:nvSpPr>
        <p:spPr/>
        <p:txBody>
          <a:bodyPr/>
          <a:lstStyle/>
          <a:p>
            <a:fld id="{90A3DD2D-81E1-4DAB-B014-0173E07694DC}" type="datetimeFigureOut">
              <a:rPr lang="nl-NL" smtClean="0"/>
              <a:t>17-7-2024</a:t>
            </a:fld>
            <a:endParaRPr lang="nl-NL"/>
          </a:p>
        </p:txBody>
      </p:sp>
      <p:sp>
        <p:nvSpPr>
          <p:cNvPr id="4" name="Tijdelijke aanduiding voor voettekst 3">
            <a:extLst>
              <a:ext uri="{FF2B5EF4-FFF2-40B4-BE49-F238E27FC236}">
                <a16:creationId xmlns:a16="http://schemas.microsoft.com/office/drawing/2014/main" id="{C98E1A18-AB19-BCE0-3AE2-17A6FFE34634}"/>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24562B20-4C45-F171-3BE8-52E10477D454}"/>
              </a:ext>
            </a:extLst>
          </p:cNvPr>
          <p:cNvSpPr>
            <a:spLocks noGrp="1"/>
          </p:cNvSpPr>
          <p:nvPr>
            <p:ph type="sldNum" sz="quarter" idx="12"/>
          </p:nvPr>
        </p:nvSpPr>
        <p:spPr/>
        <p:txBody>
          <a:bodyPr/>
          <a:lstStyle/>
          <a:p>
            <a:fld id="{3AA53516-7717-4643-AA73-9788FBA230C8}" type="slidenum">
              <a:rPr lang="nl-NL" smtClean="0"/>
              <a:t>‹#›</a:t>
            </a:fld>
            <a:endParaRPr lang="nl-NL"/>
          </a:p>
        </p:txBody>
      </p:sp>
    </p:spTree>
    <p:extLst>
      <p:ext uri="{BB962C8B-B14F-4D97-AF65-F5344CB8AC3E}">
        <p14:creationId xmlns:p14="http://schemas.microsoft.com/office/powerpoint/2010/main" val="524192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9ED05C0C-9E9F-9B63-261C-09AC7D8FF987}"/>
              </a:ext>
            </a:extLst>
          </p:cNvPr>
          <p:cNvSpPr>
            <a:spLocks noGrp="1"/>
          </p:cNvSpPr>
          <p:nvPr>
            <p:ph type="dt" sz="half" idx="10"/>
          </p:nvPr>
        </p:nvSpPr>
        <p:spPr/>
        <p:txBody>
          <a:bodyPr/>
          <a:lstStyle/>
          <a:p>
            <a:fld id="{90A3DD2D-81E1-4DAB-B014-0173E07694DC}" type="datetimeFigureOut">
              <a:rPr lang="nl-NL" smtClean="0"/>
              <a:t>17-7-2024</a:t>
            </a:fld>
            <a:endParaRPr lang="nl-NL"/>
          </a:p>
        </p:txBody>
      </p:sp>
      <p:sp>
        <p:nvSpPr>
          <p:cNvPr id="3" name="Tijdelijke aanduiding voor voettekst 2">
            <a:extLst>
              <a:ext uri="{FF2B5EF4-FFF2-40B4-BE49-F238E27FC236}">
                <a16:creationId xmlns:a16="http://schemas.microsoft.com/office/drawing/2014/main" id="{DDD79FAE-2C07-2D86-6A54-2A9462AD5896}"/>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2002BFFD-95CC-5127-1F83-7AB1910DDCBF}"/>
              </a:ext>
            </a:extLst>
          </p:cNvPr>
          <p:cNvSpPr>
            <a:spLocks noGrp="1"/>
          </p:cNvSpPr>
          <p:nvPr>
            <p:ph type="sldNum" sz="quarter" idx="12"/>
          </p:nvPr>
        </p:nvSpPr>
        <p:spPr/>
        <p:txBody>
          <a:bodyPr/>
          <a:lstStyle/>
          <a:p>
            <a:fld id="{3AA53516-7717-4643-AA73-9788FBA230C8}" type="slidenum">
              <a:rPr lang="nl-NL" smtClean="0"/>
              <a:t>‹#›</a:t>
            </a:fld>
            <a:endParaRPr lang="nl-NL"/>
          </a:p>
        </p:txBody>
      </p:sp>
    </p:spTree>
    <p:extLst>
      <p:ext uri="{BB962C8B-B14F-4D97-AF65-F5344CB8AC3E}">
        <p14:creationId xmlns:p14="http://schemas.microsoft.com/office/powerpoint/2010/main" val="30314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F90DBB-1947-F41A-4967-2E33C6D60F3F}"/>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5D384957-C921-F776-2CE8-6044F7B88D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EA057FC0-1F0C-4B64-0D3B-C6178F0FB2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F612C35-987C-1900-C86D-871EB448C00C}"/>
              </a:ext>
            </a:extLst>
          </p:cNvPr>
          <p:cNvSpPr>
            <a:spLocks noGrp="1"/>
          </p:cNvSpPr>
          <p:nvPr>
            <p:ph type="dt" sz="half" idx="10"/>
          </p:nvPr>
        </p:nvSpPr>
        <p:spPr/>
        <p:txBody>
          <a:bodyPr/>
          <a:lstStyle/>
          <a:p>
            <a:fld id="{90A3DD2D-81E1-4DAB-B014-0173E07694DC}" type="datetimeFigureOut">
              <a:rPr lang="nl-NL" smtClean="0"/>
              <a:t>17-7-2024</a:t>
            </a:fld>
            <a:endParaRPr lang="nl-NL"/>
          </a:p>
        </p:txBody>
      </p:sp>
      <p:sp>
        <p:nvSpPr>
          <p:cNvPr id="6" name="Tijdelijke aanduiding voor voettekst 5">
            <a:extLst>
              <a:ext uri="{FF2B5EF4-FFF2-40B4-BE49-F238E27FC236}">
                <a16:creationId xmlns:a16="http://schemas.microsoft.com/office/drawing/2014/main" id="{CD9EB697-5EB8-E2BB-05D6-72D8F211208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9DA66FB-7FEF-B632-2492-F7CB8BF85FA3}"/>
              </a:ext>
            </a:extLst>
          </p:cNvPr>
          <p:cNvSpPr>
            <a:spLocks noGrp="1"/>
          </p:cNvSpPr>
          <p:nvPr>
            <p:ph type="sldNum" sz="quarter" idx="12"/>
          </p:nvPr>
        </p:nvSpPr>
        <p:spPr/>
        <p:txBody>
          <a:bodyPr/>
          <a:lstStyle/>
          <a:p>
            <a:fld id="{3AA53516-7717-4643-AA73-9788FBA230C8}" type="slidenum">
              <a:rPr lang="nl-NL" smtClean="0"/>
              <a:t>‹#›</a:t>
            </a:fld>
            <a:endParaRPr lang="nl-NL"/>
          </a:p>
        </p:txBody>
      </p:sp>
    </p:spTree>
    <p:extLst>
      <p:ext uri="{BB962C8B-B14F-4D97-AF65-F5344CB8AC3E}">
        <p14:creationId xmlns:p14="http://schemas.microsoft.com/office/powerpoint/2010/main" val="794142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43D717-EDAF-6C85-17DE-0E2768D26C7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A7DEDD07-D494-56FA-4CE6-99830F5148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DE03327-D800-07B7-6E0F-AB781E339F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7E53A637-7547-B25F-77D7-3F743A34E27E}"/>
              </a:ext>
            </a:extLst>
          </p:cNvPr>
          <p:cNvSpPr>
            <a:spLocks noGrp="1"/>
          </p:cNvSpPr>
          <p:nvPr>
            <p:ph type="dt" sz="half" idx="10"/>
          </p:nvPr>
        </p:nvSpPr>
        <p:spPr/>
        <p:txBody>
          <a:bodyPr/>
          <a:lstStyle/>
          <a:p>
            <a:fld id="{90A3DD2D-81E1-4DAB-B014-0173E07694DC}" type="datetimeFigureOut">
              <a:rPr lang="nl-NL" smtClean="0"/>
              <a:t>17-7-2024</a:t>
            </a:fld>
            <a:endParaRPr lang="nl-NL"/>
          </a:p>
        </p:txBody>
      </p:sp>
      <p:sp>
        <p:nvSpPr>
          <p:cNvPr id="6" name="Tijdelijke aanduiding voor voettekst 5">
            <a:extLst>
              <a:ext uri="{FF2B5EF4-FFF2-40B4-BE49-F238E27FC236}">
                <a16:creationId xmlns:a16="http://schemas.microsoft.com/office/drawing/2014/main" id="{35900C53-25D1-6F56-01E6-24C4B71A135A}"/>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34FB2EC-6E09-4CA9-2592-307C1EE5E842}"/>
              </a:ext>
            </a:extLst>
          </p:cNvPr>
          <p:cNvSpPr>
            <a:spLocks noGrp="1"/>
          </p:cNvSpPr>
          <p:nvPr>
            <p:ph type="sldNum" sz="quarter" idx="12"/>
          </p:nvPr>
        </p:nvSpPr>
        <p:spPr/>
        <p:txBody>
          <a:bodyPr/>
          <a:lstStyle/>
          <a:p>
            <a:fld id="{3AA53516-7717-4643-AA73-9788FBA230C8}" type="slidenum">
              <a:rPr lang="nl-NL" smtClean="0"/>
              <a:t>‹#›</a:t>
            </a:fld>
            <a:endParaRPr lang="nl-NL"/>
          </a:p>
        </p:txBody>
      </p:sp>
    </p:spTree>
    <p:extLst>
      <p:ext uri="{BB962C8B-B14F-4D97-AF65-F5344CB8AC3E}">
        <p14:creationId xmlns:p14="http://schemas.microsoft.com/office/powerpoint/2010/main" val="2608581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7329CBF-4E93-BD69-C9D4-39E8C7E776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7208245F-CF88-48E1-5498-7290628F9B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8540806-E973-6483-054D-6518C874B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0A3DD2D-81E1-4DAB-B014-0173E07694DC}" type="datetimeFigureOut">
              <a:rPr lang="nl-NL" smtClean="0"/>
              <a:t>17-7-2024</a:t>
            </a:fld>
            <a:endParaRPr lang="nl-NL"/>
          </a:p>
        </p:txBody>
      </p:sp>
      <p:sp>
        <p:nvSpPr>
          <p:cNvPr id="5" name="Tijdelijke aanduiding voor voettekst 4">
            <a:extLst>
              <a:ext uri="{FF2B5EF4-FFF2-40B4-BE49-F238E27FC236}">
                <a16:creationId xmlns:a16="http://schemas.microsoft.com/office/drawing/2014/main" id="{A901EF65-E3E8-7EFA-05F2-6E988DC94C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FA7722EC-ECB6-F410-0DE4-5C02B173D2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AA53516-7717-4643-AA73-9788FBA230C8}" type="slidenum">
              <a:rPr lang="nl-NL" smtClean="0"/>
              <a:t>‹#›</a:t>
            </a:fld>
            <a:endParaRPr lang="nl-NL"/>
          </a:p>
        </p:txBody>
      </p:sp>
    </p:spTree>
    <p:extLst>
      <p:ext uri="{BB962C8B-B14F-4D97-AF65-F5344CB8AC3E}">
        <p14:creationId xmlns:p14="http://schemas.microsoft.com/office/powerpoint/2010/main" val="1599436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emf"/><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7BE1D4-4F85-3214-80FB-62CE1E6DEE69}"/>
              </a:ext>
            </a:extLst>
          </p:cNvPr>
          <p:cNvSpPr>
            <a:spLocks noGrp="1"/>
          </p:cNvSpPr>
          <p:nvPr>
            <p:ph type="ctrTitle"/>
          </p:nvPr>
        </p:nvSpPr>
        <p:spPr>
          <a:xfrm>
            <a:off x="1524000" y="375386"/>
            <a:ext cx="9144000" cy="4023360"/>
          </a:xfrm>
        </p:spPr>
        <p:txBody>
          <a:bodyPr>
            <a:normAutofit/>
          </a:bodyPr>
          <a:lstStyle/>
          <a:p>
            <a:r>
              <a:rPr lang="en-US" sz="4400" b="1" i="1" dirty="0"/>
              <a:t>Use of marks beyond indicating origin </a:t>
            </a:r>
            <a:br>
              <a:rPr lang="en-US" sz="4400" b="1" i="1" dirty="0"/>
            </a:br>
            <a:r>
              <a:rPr lang="en-US" sz="4400" b="1" i="1" dirty="0"/>
              <a:t>in the Benelux</a:t>
            </a:r>
            <a:br>
              <a:rPr lang="en-US" sz="4400" b="1" dirty="0"/>
            </a:br>
            <a:br>
              <a:rPr lang="en-US" sz="4400" b="1" dirty="0"/>
            </a:br>
            <a:r>
              <a:rPr lang="en-US" sz="4400" b="1" dirty="0"/>
              <a:t>Dom Perignon, Jiskefet &amp; IKEA</a:t>
            </a:r>
            <a:br>
              <a:rPr lang="en-US" sz="4400" b="1" dirty="0"/>
            </a:br>
            <a:br>
              <a:rPr lang="en-US" sz="4400" b="1" dirty="0"/>
            </a:br>
            <a:r>
              <a:rPr lang="en-US" sz="4400" b="1" i="1" dirty="0"/>
              <a:t>TLI 2024, Maastricht</a:t>
            </a:r>
            <a:endParaRPr lang="nl-NL" sz="4400" b="1" i="1" dirty="0"/>
          </a:p>
        </p:txBody>
      </p:sp>
      <p:sp>
        <p:nvSpPr>
          <p:cNvPr id="3" name="Ondertitel 2">
            <a:extLst>
              <a:ext uri="{FF2B5EF4-FFF2-40B4-BE49-F238E27FC236}">
                <a16:creationId xmlns:a16="http://schemas.microsoft.com/office/drawing/2014/main" id="{9A052AC8-2101-A5F1-8ABE-CBD54D573675}"/>
              </a:ext>
            </a:extLst>
          </p:cNvPr>
          <p:cNvSpPr>
            <a:spLocks noGrp="1"/>
          </p:cNvSpPr>
          <p:nvPr>
            <p:ph type="subTitle" idx="1"/>
          </p:nvPr>
        </p:nvSpPr>
        <p:spPr>
          <a:xfrm>
            <a:off x="5734941" y="4937762"/>
            <a:ext cx="5747998" cy="1753428"/>
          </a:xfrm>
        </p:spPr>
        <p:txBody>
          <a:bodyPr>
            <a:normAutofit fontScale="70000" lnSpcReduction="20000"/>
          </a:bodyPr>
          <a:lstStyle/>
          <a:p>
            <a:r>
              <a:rPr lang="nl-NL" sz="4400" b="1" dirty="0"/>
              <a:t>Dirk Visser</a:t>
            </a:r>
          </a:p>
          <a:p>
            <a:endParaRPr lang="nl-NL" sz="4400" dirty="0"/>
          </a:p>
          <a:p>
            <a:r>
              <a:rPr lang="nl-NL" sz="4400" dirty="0"/>
              <a:t>d.j.g.visser@law.leidenuniv.nl</a:t>
            </a:r>
          </a:p>
          <a:p>
            <a:r>
              <a:rPr lang="nl-NL" dirty="0"/>
              <a:t> </a:t>
            </a:r>
          </a:p>
        </p:txBody>
      </p:sp>
      <p:pic>
        <p:nvPicPr>
          <p:cNvPr id="4" name="Afbeelding 3">
            <a:extLst>
              <a:ext uri="{FF2B5EF4-FFF2-40B4-BE49-F238E27FC236}">
                <a16:creationId xmlns:a16="http://schemas.microsoft.com/office/drawing/2014/main" id="{4B32E3D4-C7A1-A913-67F4-7E946B88B641}"/>
              </a:ext>
            </a:extLst>
          </p:cNvPr>
          <p:cNvPicPr>
            <a:picLocks noChangeAspect="1"/>
          </p:cNvPicPr>
          <p:nvPr/>
        </p:nvPicPr>
        <p:blipFill>
          <a:blip r:embed="rId2"/>
          <a:stretch>
            <a:fillRect/>
          </a:stretch>
        </p:blipFill>
        <p:spPr>
          <a:xfrm>
            <a:off x="0" y="4279168"/>
            <a:ext cx="4639458" cy="2578832"/>
          </a:xfrm>
          <a:prstGeom prst="rect">
            <a:avLst/>
          </a:prstGeom>
        </p:spPr>
      </p:pic>
    </p:spTree>
    <p:extLst>
      <p:ext uri="{BB962C8B-B14F-4D97-AF65-F5344CB8AC3E}">
        <p14:creationId xmlns:p14="http://schemas.microsoft.com/office/powerpoint/2010/main" val="2506423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D9C3D8-A931-2F84-9F21-7F38E04ED16D}"/>
              </a:ext>
            </a:extLst>
          </p:cNvPr>
          <p:cNvSpPr>
            <a:spLocks noGrp="1"/>
          </p:cNvSpPr>
          <p:nvPr>
            <p:ph type="title"/>
          </p:nvPr>
        </p:nvSpPr>
        <p:spPr/>
        <p:txBody>
          <a:bodyPr/>
          <a:lstStyle/>
          <a:p>
            <a:r>
              <a:rPr lang="nl-NL" b="1" dirty="0"/>
              <a:t>Answer</a:t>
            </a:r>
            <a:r>
              <a:rPr lang="nl-NL" dirty="0"/>
              <a:t> </a:t>
            </a:r>
            <a:r>
              <a:rPr lang="nl-NL" dirty="0" err="1"/>
              <a:t>by</a:t>
            </a:r>
            <a:r>
              <a:rPr lang="nl-NL" dirty="0"/>
              <a:t> </a:t>
            </a:r>
            <a:r>
              <a:rPr lang="nl-NL" dirty="0" err="1"/>
              <a:t>the</a:t>
            </a:r>
            <a:r>
              <a:rPr lang="nl-NL" dirty="0"/>
              <a:t> Benelux Court</a:t>
            </a:r>
          </a:p>
        </p:txBody>
      </p:sp>
      <p:sp>
        <p:nvSpPr>
          <p:cNvPr id="3" name="Tijdelijke aanduiding voor inhoud 2">
            <a:extLst>
              <a:ext uri="{FF2B5EF4-FFF2-40B4-BE49-F238E27FC236}">
                <a16:creationId xmlns:a16="http://schemas.microsoft.com/office/drawing/2014/main" id="{D12B19CC-387E-A4ED-5C2A-909269EBE0E3}"/>
              </a:ext>
            </a:extLst>
          </p:cNvPr>
          <p:cNvSpPr>
            <a:spLocks noGrp="1"/>
          </p:cNvSpPr>
          <p:nvPr>
            <p:ph idx="1"/>
          </p:nvPr>
        </p:nvSpPr>
        <p:spPr/>
        <p:txBody>
          <a:bodyPr/>
          <a:lstStyle/>
          <a:p>
            <a:r>
              <a:rPr lang="nl-NL" dirty="0"/>
              <a:t>Reference is made </a:t>
            </a:r>
            <a:r>
              <a:rPr lang="nl-NL" dirty="0" err="1"/>
              <a:t>to</a:t>
            </a:r>
            <a:r>
              <a:rPr lang="nl-NL" dirty="0"/>
              <a:t> recital 27 TM dir.</a:t>
            </a:r>
          </a:p>
          <a:p>
            <a:endParaRPr lang="en-US" dirty="0"/>
          </a:p>
          <a:p>
            <a:r>
              <a:rPr lang="en-US" dirty="0"/>
              <a:t>“Use of a trade mark by third parties for the purpose of </a:t>
            </a:r>
            <a:r>
              <a:rPr lang="en-US" b="1" dirty="0"/>
              <a:t>artistic expression </a:t>
            </a:r>
            <a:r>
              <a:rPr lang="en-US" dirty="0"/>
              <a:t>should be considered as being fair as long as it is at the same time in accordance with honest practices in industrial and commercial matters. Furthermore, this Directive should be applied in a way that ensures full respect for fundamental rights and freedoms, and in particular the </a:t>
            </a:r>
            <a:r>
              <a:rPr lang="en-US" b="1" dirty="0"/>
              <a:t>freedom of expression”</a:t>
            </a:r>
            <a:r>
              <a:rPr lang="en-US" dirty="0"/>
              <a:t>.</a:t>
            </a:r>
            <a:endParaRPr lang="nl-NL" dirty="0"/>
          </a:p>
          <a:p>
            <a:endParaRPr lang="nl-NL" dirty="0"/>
          </a:p>
        </p:txBody>
      </p:sp>
    </p:spTree>
    <p:extLst>
      <p:ext uri="{BB962C8B-B14F-4D97-AF65-F5344CB8AC3E}">
        <p14:creationId xmlns:p14="http://schemas.microsoft.com/office/powerpoint/2010/main" val="667189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3A9176-681C-D393-A10F-0C3355FE2E3B}"/>
              </a:ext>
            </a:extLst>
          </p:cNvPr>
          <p:cNvSpPr>
            <a:spLocks noGrp="1"/>
          </p:cNvSpPr>
          <p:nvPr>
            <p:ph type="title"/>
          </p:nvPr>
        </p:nvSpPr>
        <p:spPr/>
        <p:txBody>
          <a:bodyPr/>
          <a:lstStyle/>
          <a:p>
            <a:r>
              <a:rPr kumimoji="0" lang="nl-NL" sz="4400" b="1" i="0" u="none" strike="noStrike" kern="1200" cap="none" spc="0" normalizeH="0" baseline="0" noProof="0" dirty="0">
                <a:ln>
                  <a:noFill/>
                </a:ln>
                <a:solidFill>
                  <a:prstClr val="black"/>
                </a:solidFill>
                <a:effectLst/>
                <a:uLnTx/>
                <a:uFillTx/>
                <a:latin typeface="Aptos Display" panose="02110004020202020204"/>
                <a:ea typeface="+mj-ea"/>
                <a:cs typeface="+mj-cs"/>
              </a:rPr>
              <a:t>Answer</a:t>
            </a:r>
            <a:r>
              <a:rPr kumimoji="0" lang="nl-NL" sz="4400" b="0" i="0" u="none" strike="noStrike" kern="1200" cap="none" spc="0" normalizeH="0" baseline="0" noProof="0" dirty="0">
                <a:ln>
                  <a:noFill/>
                </a:ln>
                <a:solidFill>
                  <a:prstClr val="black"/>
                </a:solidFill>
                <a:effectLst/>
                <a:uLnTx/>
                <a:uFillTx/>
                <a:latin typeface="Aptos Display" panose="02110004020202020204"/>
                <a:ea typeface="+mj-ea"/>
                <a:cs typeface="+mj-cs"/>
              </a:rPr>
              <a:t> </a:t>
            </a:r>
            <a:r>
              <a:rPr kumimoji="0" lang="nl-NL" sz="4400" b="0" i="0" u="none" strike="noStrike" kern="1200" cap="none" spc="0" normalizeH="0" baseline="0" noProof="0" dirty="0" err="1">
                <a:ln>
                  <a:noFill/>
                </a:ln>
                <a:solidFill>
                  <a:prstClr val="black"/>
                </a:solidFill>
                <a:effectLst/>
                <a:uLnTx/>
                <a:uFillTx/>
                <a:latin typeface="Aptos Display" panose="02110004020202020204"/>
                <a:ea typeface="+mj-ea"/>
                <a:cs typeface="+mj-cs"/>
              </a:rPr>
              <a:t>by</a:t>
            </a:r>
            <a:r>
              <a:rPr kumimoji="0" lang="nl-NL" sz="4400" b="0" i="0" u="none" strike="noStrike" kern="1200" cap="none" spc="0" normalizeH="0" baseline="0" noProof="0" dirty="0">
                <a:ln>
                  <a:noFill/>
                </a:ln>
                <a:solidFill>
                  <a:prstClr val="black"/>
                </a:solidFill>
                <a:effectLst/>
                <a:uLnTx/>
                <a:uFillTx/>
                <a:latin typeface="Aptos Display" panose="02110004020202020204"/>
                <a:ea typeface="+mj-ea"/>
                <a:cs typeface="+mj-cs"/>
              </a:rPr>
              <a:t> </a:t>
            </a:r>
            <a:r>
              <a:rPr kumimoji="0" lang="nl-NL" sz="4400" b="0" i="0" u="none" strike="noStrike" kern="1200" cap="none" spc="0" normalizeH="0" baseline="0" noProof="0" dirty="0" err="1">
                <a:ln>
                  <a:noFill/>
                </a:ln>
                <a:solidFill>
                  <a:prstClr val="black"/>
                </a:solidFill>
                <a:effectLst/>
                <a:uLnTx/>
                <a:uFillTx/>
                <a:latin typeface="Aptos Display" panose="02110004020202020204"/>
                <a:ea typeface="+mj-ea"/>
                <a:cs typeface="+mj-cs"/>
              </a:rPr>
              <a:t>the</a:t>
            </a:r>
            <a:r>
              <a:rPr kumimoji="0" lang="nl-NL" sz="4400" b="0" i="0" u="none" strike="noStrike" kern="1200" cap="none" spc="0" normalizeH="0" baseline="0" noProof="0" dirty="0">
                <a:ln>
                  <a:noFill/>
                </a:ln>
                <a:solidFill>
                  <a:prstClr val="black"/>
                </a:solidFill>
                <a:effectLst/>
                <a:uLnTx/>
                <a:uFillTx/>
                <a:latin typeface="Aptos Display" panose="02110004020202020204"/>
                <a:ea typeface="+mj-ea"/>
                <a:cs typeface="+mj-cs"/>
              </a:rPr>
              <a:t> Benelux Court</a:t>
            </a:r>
            <a:endParaRPr lang="nl-NL" dirty="0"/>
          </a:p>
        </p:txBody>
      </p:sp>
      <p:sp>
        <p:nvSpPr>
          <p:cNvPr id="3" name="Tijdelijke aanduiding voor inhoud 2">
            <a:extLst>
              <a:ext uri="{FF2B5EF4-FFF2-40B4-BE49-F238E27FC236}">
                <a16:creationId xmlns:a16="http://schemas.microsoft.com/office/drawing/2014/main" id="{1436CF09-356B-9E6D-0420-FCFA0C96D7D3}"/>
              </a:ext>
            </a:extLst>
          </p:cNvPr>
          <p:cNvSpPr>
            <a:spLocks noGrp="1"/>
          </p:cNvSpPr>
          <p:nvPr>
            <p:ph idx="1"/>
          </p:nvPr>
        </p:nvSpPr>
        <p:spPr/>
        <p:txBody>
          <a:bodyPr/>
          <a:lstStyle/>
          <a:p>
            <a:r>
              <a:rPr lang="en-US" dirty="0"/>
              <a:t>Article 2.20(2)(d) BTIP should be interpreted as meaning that artistic freedom constitutes ‘due cause’ within the meaning of this provision </a:t>
            </a:r>
          </a:p>
          <a:p>
            <a:endParaRPr lang="en-US" dirty="0"/>
          </a:p>
          <a:p>
            <a:r>
              <a:rPr lang="en-US" dirty="0"/>
              <a:t>‘if the </a:t>
            </a:r>
            <a:r>
              <a:rPr lang="en-US" b="1" dirty="0"/>
              <a:t>artistic expression </a:t>
            </a:r>
            <a:r>
              <a:rPr lang="en-US" dirty="0"/>
              <a:t>is the </a:t>
            </a:r>
            <a:r>
              <a:rPr lang="en-US" b="1" dirty="0"/>
              <a:t>original result of a creative formative process</a:t>
            </a:r>
            <a:r>
              <a:rPr lang="en-US" dirty="0"/>
              <a:t> that is </a:t>
            </a:r>
            <a:r>
              <a:rPr lang="en-US" b="1" dirty="0"/>
              <a:t>not </a:t>
            </a:r>
            <a:r>
              <a:rPr lang="en-US" b="1" u="sng" dirty="0"/>
              <a:t>aimed</a:t>
            </a:r>
            <a:r>
              <a:rPr lang="en-US" b="1" dirty="0"/>
              <a:t> at damaging </a:t>
            </a:r>
            <a:r>
              <a:rPr lang="en-US" dirty="0"/>
              <a:t>the trademark or its proprietor’.</a:t>
            </a:r>
            <a:endParaRPr lang="nl-NL" dirty="0"/>
          </a:p>
        </p:txBody>
      </p:sp>
    </p:spTree>
    <p:extLst>
      <p:ext uri="{BB962C8B-B14F-4D97-AF65-F5344CB8AC3E}">
        <p14:creationId xmlns:p14="http://schemas.microsoft.com/office/powerpoint/2010/main" val="3117364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A714F8-E525-135E-63DB-6D3FE972042C}"/>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C7B531E7-9CC0-C576-6E71-8BEC805D94FD}"/>
              </a:ext>
            </a:extLst>
          </p:cNvPr>
          <p:cNvSpPr>
            <a:spLocks noGrp="1"/>
          </p:cNvSpPr>
          <p:nvPr>
            <p:ph idx="1"/>
          </p:nvPr>
        </p:nvSpPr>
        <p:spPr/>
        <p:txBody>
          <a:bodyPr/>
          <a:lstStyle/>
          <a:p>
            <a:endParaRPr lang="nl-NL"/>
          </a:p>
        </p:txBody>
      </p:sp>
      <p:pic>
        <p:nvPicPr>
          <p:cNvPr id="4" name="Afbeelding 3">
            <a:extLst>
              <a:ext uri="{FF2B5EF4-FFF2-40B4-BE49-F238E27FC236}">
                <a16:creationId xmlns:a16="http://schemas.microsoft.com/office/drawing/2014/main" id="{8F8010DD-A315-004D-1A5B-C85E2E45C38E}"/>
              </a:ext>
            </a:extLst>
          </p:cNvPr>
          <p:cNvPicPr>
            <a:picLocks noChangeAspect="1"/>
          </p:cNvPicPr>
          <p:nvPr/>
        </p:nvPicPr>
        <p:blipFill>
          <a:blip r:embed="rId2"/>
          <a:stretch>
            <a:fillRect/>
          </a:stretch>
        </p:blipFill>
        <p:spPr>
          <a:xfrm>
            <a:off x="0" y="0"/>
            <a:ext cx="5141186" cy="6858000"/>
          </a:xfrm>
          <a:prstGeom prst="rect">
            <a:avLst/>
          </a:prstGeom>
        </p:spPr>
      </p:pic>
      <p:pic>
        <p:nvPicPr>
          <p:cNvPr id="6" name="Afbeelding 5">
            <a:extLst>
              <a:ext uri="{FF2B5EF4-FFF2-40B4-BE49-F238E27FC236}">
                <a16:creationId xmlns:a16="http://schemas.microsoft.com/office/drawing/2014/main" id="{C7C70789-A806-F4AA-E5BD-F36D135A5054}"/>
              </a:ext>
            </a:extLst>
          </p:cNvPr>
          <p:cNvPicPr>
            <a:picLocks noChangeAspect="1"/>
          </p:cNvPicPr>
          <p:nvPr/>
        </p:nvPicPr>
        <p:blipFill>
          <a:blip r:embed="rId3"/>
          <a:stretch>
            <a:fillRect/>
          </a:stretch>
        </p:blipFill>
        <p:spPr>
          <a:xfrm>
            <a:off x="5236143" y="75699"/>
            <a:ext cx="6799146" cy="2780653"/>
          </a:xfrm>
          <a:prstGeom prst="rect">
            <a:avLst/>
          </a:prstGeom>
        </p:spPr>
      </p:pic>
      <p:pic>
        <p:nvPicPr>
          <p:cNvPr id="12" name="Afbeelding 11">
            <a:extLst>
              <a:ext uri="{FF2B5EF4-FFF2-40B4-BE49-F238E27FC236}">
                <a16:creationId xmlns:a16="http://schemas.microsoft.com/office/drawing/2014/main" id="{C81A261F-86EF-DB86-DDD5-63F704A0ACBB}"/>
              </a:ext>
            </a:extLst>
          </p:cNvPr>
          <p:cNvPicPr>
            <a:picLocks noChangeAspect="1"/>
          </p:cNvPicPr>
          <p:nvPr/>
        </p:nvPicPr>
        <p:blipFill>
          <a:blip r:embed="rId4"/>
          <a:stretch>
            <a:fillRect/>
          </a:stretch>
        </p:blipFill>
        <p:spPr>
          <a:xfrm>
            <a:off x="5236143" y="2411372"/>
            <a:ext cx="6955857" cy="4446628"/>
          </a:xfrm>
          <a:prstGeom prst="rect">
            <a:avLst/>
          </a:prstGeom>
        </p:spPr>
      </p:pic>
    </p:spTree>
    <p:extLst>
      <p:ext uri="{BB962C8B-B14F-4D97-AF65-F5344CB8AC3E}">
        <p14:creationId xmlns:p14="http://schemas.microsoft.com/office/powerpoint/2010/main" val="1303537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DAE68B-C89F-627F-2B57-2176B14BCAC1}"/>
              </a:ext>
            </a:extLst>
          </p:cNvPr>
          <p:cNvSpPr>
            <a:spLocks noGrp="1"/>
          </p:cNvSpPr>
          <p:nvPr>
            <p:ph type="title"/>
          </p:nvPr>
        </p:nvSpPr>
        <p:spPr/>
        <p:txBody>
          <a:bodyPr/>
          <a:lstStyle/>
          <a:p>
            <a:pPr algn="ctr"/>
            <a:r>
              <a:rPr lang="nl-NL" b="1" dirty="0"/>
              <a:t>Jiskefet v Noblesse Uitgevers</a:t>
            </a:r>
          </a:p>
        </p:txBody>
      </p:sp>
      <p:pic>
        <p:nvPicPr>
          <p:cNvPr id="4" name="Afbeelding 3">
            <a:extLst>
              <a:ext uri="{FF2B5EF4-FFF2-40B4-BE49-F238E27FC236}">
                <a16:creationId xmlns:a16="http://schemas.microsoft.com/office/drawing/2014/main" id="{95C78E93-E4E1-0B37-D592-D02310A4B037}"/>
              </a:ext>
            </a:extLst>
          </p:cNvPr>
          <p:cNvPicPr>
            <a:picLocks noChangeAspect="1"/>
          </p:cNvPicPr>
          <p:nvPr/>
        </p:nvPicPr>
        <p:blipFill>
          <a:blip r:embed="rId2"/>
          <a:stretch>
            <a:fillRect/>
          </a:stretch>
        </p:blipFill>
        <p:spPr>
          <a:xfrm>
            <a:off x="3437027" y="1825625"/>
            <a:ext cx="5317946" cy="4877809"/>
          </a:xfrm>
          <a:prstGeom prst="rect">
            <a:avLst/>
          </a:prstGeom>
        </p:spPr>
      </p:pic>
    </p:spTree>
    <p:extLst>
      <p:ext uri="{BB962C8B-B14F-4D97-AF65-F5344CB8AC3E}">
        <p14:creationId xmlns:p14="http://schemas.microsoft.com/office/powerpoint/2010/main" val="2684817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FC63E8-FA39-D18D-73F9-E146596CE6F8}"/>
              </a:ext>
            </a:extLst>
          </p:cNvPr>
          <p:cNvSpPr>
            <a:spLocks noGrp="1"/>
          </p:cNvSpPr>
          <p:nvPr>
            <p:ph type="title"/>
          </p:nvPr>
        </p:nvSpPr>
        <p:spPr/>
        <p:txBody>
          <a:bodyPr/>
          <a:lstStyle/>
          <a:p>
            <a:r>
              <a:rPr lang="nl-NL" dirty="0"/>
              <a:t>Jiskefet v Noblesse Uitgevers</a:t>
            </a:r>
          </a:p>
        </p:txBody>
      </p:sp>
      <p:sp>
        <p:nvSpPr>
          <p:cNvPr id="3" name="Tijdelijke aanduiding voor inhoud 2">
            <a:extLst>
              <a:ext uri="{FF2B5EF4-FFF2-40B4-BE49-F238E27FC236}">
                <a16:creationId xmlns:a16="http://schemas.microsoft.com/office/drawing/2014/main" id="{289095A1-4EB1-E391-D17B-24A32223FAE4}"/>
              </a:ext>
            </a:extLst>
          </p:cNvPr>
          <p:cNvSpPr>
            <a:spLocks noGrp="1"/>
          </p:cNvSpPr>
          <p:nvPr>
            <p:ph idx="1"/>
          </p:nvPr>
        </p:nvSpPr>
        <p:spPr/>
        <p:txBody>
          <a:bodyPr/>
          <a:lstStyle/>
          <a:p>
            <a:r>
              <a:rPr lang="nl-NL" b="1" dirty="0"/>
              <a:t>JISKEFET</a:t>
            </a:r>
            <a:r>
              <a:rPr lang="nl-NL" dirty="0"/>
              <a:t>   BX </a:t>
            </a:r>
            <a:r>
              <a:rPr lang="nl-NL" dirty="0" err="1"/>
              <a:t>wordmark</a:t>
            </a:r>
            <a:r>
              <a:rPr lang="nl-NL" dirty="0"/>
              <a:t> in class 16 (</a:t>
            </a:r>
            <a:r>
              <a:rPr lang="nl-NL" dirty="0" err="1"/>
              <a:t>books</a:t>
            </a:r>
            <a:r>
              <a:rPr lang="nl-NL" dirty="0"/>
              <a:t>)</a:t>
            </a:r>
          </a:p>
          <a:p>
            <a:r>
              <a:rPr lang="nl-NL" dirty="0" err="1"/>
              <a:t>Caberet</a:t>
            </a:r>
            <a:r>
              <a:rPr lang="nl-NL" dirty="0"/>
              <a:t> trio, Dutch TV Series 1990-2010</a:t>
            </a:r>
          </a:p>
        </p:txBody>
      </p:sp>
      <p:pic>
        <p:nvPicPr>
          <p:cNvPr id="4" name="Afbeelding 3">
            <a:extLst>
              <a:ext uri="{FF2B5EF4-FFF2-40B4-BE49-F238E27FC236}">
                <a16:creationId xmlns:a16="http://schemas.microsoft.com/office/drawing/2014/main" id="{4D0A46B9-0D8B-DF8E-DF10-4F531B84BD5A}"/>
              </a:ext>
            </a:extLst>
          </p:cNvPr>
          <p:cNvPicPr>
            <a:picLocks noChangeAspect="1"/>
          </p:cNvPicPr>
          <p:nvPr/>
        </p:nvPicPr>
        <p:blipFill>
          <a:blip r:embed="rId2"/>
          <a:stretch>
            <a:fillRect/>
          </a:stretch>
        </p:blipFill>
        <p:spPr>
          <a:xfrm>
            <a:off x="1" y="2924506"/>
            <a:ext cx="5785164" cy="3933493"/>
          </a:xfrm>
          <a:prstGeom prst="rect">
            <a:avLst/>
          </a:prstGeom>
        </p:spPr>
      </p:pic>
      <p:pic>
        <p:nvPicPr>
          <p:cNvPr id="5" name="Afbeelding 4">
            <a:extLst>
              <a:ext uri="{FF2B5EF4-FFF2-40B4-BE49-F238E27FC236}">
                <a16:creationId xmlns:a16="http://schemas.microsoft.com/office/drawing/2014/main" id="{AEDFAF78-4B9C-1851-4F11-84F8DFCA4FF7}"/>
              </a:ext>
            </a:extLst>
          </p:cNvPr>
          <p:cNvPicPr>
            <a:picLocks noChangeAspect="1"/>
          </p:cNvPicPr>
          <p:nvPr/>
        </p:nvPicPr>
        <p:blipFill>
          <a:blip r:embed="rId3"/>
          <a:stretch>
            <a:fillRect/>
          </a:stretch>
        </p:blipFill>
        <p:spPr>
          <a:xfrm>
            <a:off x="8165879" y="1"/>
            <a:ext cx="4026119" cy="3594226"/>
          </a:xfrm>
          <a:prstGeom prst="rect">
            <a:avLst/>
          </a:prstGeom>
        </p:spPr>
      </p:pic>
      <p:pic>
        <p:nvPicPr>
          <p:cNvPr id="10" name="Afbeelding 9">
            <a:extLst>
              <a:ext uri="{FF2B5EF4-FFF2-40B4-BE49-F238E27FC236}">
                <a16:creationId xmlns:a16="http://schemas.microsoft.com/office/drawing/2014/main" id="{EB233538-E288-31BD-5F0C-EBEAABE7DB50}"/>
              </a:ext>
            </a:extLst>
          </p:cNvPr>
          <p:cNvPicPr>
            <a:picLocks noChangeAspect="1"/>
          </p:cNvPicPr>
          <p:nvPr/>
        </p:nvPicPr>
        <p:blipFill>
          <a:blip r:embed="rId4"/>
          <a:stretch>
            <a:fillRect/>
          </a:stretch>
        </p:blipFill>
        <p:spPr>
          <a:xfrm>
            <a:off x="6989275" y="4122373"/>
            <a:ext cx="5202725" cy="2735627"/>
          </a:xfrm>
          <a:prstGeom prst="rect">
            <a:avLst/>
          </a:prstGeom>
        </p:spPr>
      </p:pic>
      <p:pic>
        <p:nvPicPr>
          <p:cNvPr id="11" name="Afbeelding 10">
            <a:extLst>
              <a:ext uri="{FF2B5EF4-FFF2-40B4-BE49-F238E27FC236}">
                <a16:creationId xmlns:a16="http://schemas.microsoft.com/office/drawing/2014/main" id="{BC518AAA-91A5-7931-582D-F23D0375EC03}"/>
              </a:ext>
            </a:extLst>
          </p:cNvPr>
          <p:cNvPicPr>
            <a:picLocks noChangeAspect="1"/>
          </p:cNvPicPr>
          <p:nvPr/>
        </p:nvPicPr>
        <p:blipFill>
          <a:blip r:embed="rId5"/>
          <a:stretch>
            <a:fillRect/>
          </a:stretch>
        </p:blipFill>
        <p:spPr>
          <a:xfrm>
            <a:off x="6044476" y="2924506"/>
            <a:ext cx="1800225" cy="2543175"/>
          </a:xfrm>
          <a:prstGeom prst="rect">
            <a:avLst/>
          </a:prstGeom>
        </p:spPr>
      </p:pic>
    </p:spTree>
    <p:extLst>
      <p:ext uri="{BB962C8B-B14F-4D97-AF65-F5344CB8AC3E}">
        <p14:creationId xmlns:p14="http://schemas.microsoft.com/office/powerpoint/2010/main" val="2045620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2AF4C29E-80BC-DA20-BD3B-DB75F61F4D44}"/>
              </a:ext>
            </a:extLst>
          </p:cNvPr>
          <p:cNvPicPr>
            <a:picLocks noChangeAspect="1"/>
          </p:cNvPicPr>
          <p:nvPr/>
        </p:nvPicPr>
        <p:blipFill>
          <a:blip r:embed="rId2"/>
          <a:stretch>
            <a:fillRect/>
          </a:stretch>
        </p:blipFill>
        <p:spPr>
          <a:xfrm>
            <a:off x="5903925" y="0"/>
            <a:ext cx="7143750" cy="6553200"/>
          </a:xfrm>
          <a:prstGeom prst="rect">
            <a:avLst/>
          </a:prstGeom>
        </p:spPr>
      </p:pic>
      <p:pic>
        <p:nvPicPr>
          <p:cNvPr id="8" name="Afbeelding 7">
            <a:extLst>
              <a:ext uri="{FF2B5EF4-FFF2-40B4-BE49-F238E27FC236}">
                <a16:creationId xmlns:a16="http://schemas.microsoft.com/office/drawing/2014/main" id="{A5A4A0AA-3D8A-100E-F98E-8D7FF9884359}"/>
              </a:ext>
            </a:extLst>
          </p:cNvPr>
          <p:cNvPicPr>
            <a:picLocks noChangeAspect="1"/>
          </p:cNvPicPr>
          <p:nvPr/>
        </p:nvPicPr>
        <p:blipFill>
          <a:blip r:embed="rId3"/>
          <a:stretch>
            <a:fillRect/>
          </a:stretch>
        </p:blipFill>
        <p:spPr>
          <a:xfrm>
            <a:off x="0" y="3015812"/>
            <a:ext cx="5765533" cy="3842188"/>
          </a:xfrm>
          <a:prstGeom prst="rect">
            <a:avLst/>
          </a:prstGeom>
        </p:spPr>
      </p:pic>
    </p:spTree>
    <p:extLst>
      <p:ext uri="{BB962C8B-B14F-4D97-AF65-F5344CB8AC3E}">
        <p14:creationId xmlns:p14="http://schemas.microsoft.com/office/powerpoint/2010/main" val="743539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30DD51-7694-A252-EC05-8CFCFB99D65B}"/>
              </a:ext>
            </a:extLst>
          </p:cNvPr>
          <p:cNvSpPr>
            <a:spLocks noGrp="1"/>
          </p:cNvSpPr>
          <p:nvPr>
            <p:ph type="title"/>
          </p:nvPr>
        </p:nvSpPr>
        <p:spPr/>
        <p:txBody>
          <a:bodyPr/>
          <a:lstStyle/>
          <a:p>
            <a:r>
              <a:rPr lang="nl-NL" dirty="0"/>
              <a:t>Amsterdam District Court</a:t>
            </a:r>
          </a:p>
        </p:txBody>
      </p:sp>
      <p:sp>
        <p:nvSpPr>
          <p:cNvPr id="3" name="Tijdelijke aanduiding voor inhoud 2">
            <a:extLst>
              <a:ext uri="{FF2B5EF4-FFF2-40B4-BE49-F238E27FC236}">
                <a16:creationId xmlns:a16="http://schemas.microsoft.com/office/drawing/2014/main" id="{CEAE176A-BE1C-0EE9-FF05-1C29E36C1CF7}"/>
              </a:ext>
            </a:extLst>
          </p:cNvPr>
          <p:cNvSpPr>
            <a:spLocks noGrp="1"/>
          </p:cNvSpPr>
          <p:nvPr>
            <p:ph idx="1"/>
          </p:nvPr>
        </p:nvSpPr>
        <p:spPr>
          <a:xfrm>
            <a:off x="838200" y="1825625"/>
            <a:ext cx="5906632" cy="4351338"/>
          </a:xfrm>
        </p:spPr>
        <p:txBody>
          <a:bodyPr/>
          <a:lstStyle/>
          <a:p>
            <a:pPr marL="0" indent="0">
              <a:buNone/>
            </a:pPr>
            <a:r>
              <a:rPr lang="en-US" dirty="0"/>
              <a:t>Noblesse is ordered to take measures to ensure that the book is only sold bearing the statement:</a:t>
            </a:r>
          </a:p>
          <a:p>
            <a:pPr marL="0" indent="0">
              <a:buNone/>
            </a:pPr>
            <a:endParaRPr lang="en-US" dirty="0"/>
          </a:p>
          <a:p>
            <a:pPr marL="0" indent="0">
              <a:buNone/>
            </a:pPr>
            <a:r>
              <a:rPr lang="en-US" dirty="0"/>
              <a:t>‘Jiskefet is a trademark of Jiskefet B.V. - This book does not originate from Jiskefet B.V. or the creators of Jiskefet.’ </a:t>
            </a:r>
            <a:endParaRPr lang="nl-NL" dirty="0"/>
          </a:p>
        </p:txBody>
      </p:sp>
      <p:pic>
        <p:nvPicPr>
          <p:cNvPr id="5" name="Afbeelding 4">
            <a:extLst>
              <a:ext uri="{FF2B5EF4-FFF2-40B4-BE49-F238E27FC236}">
                <a16:creationId xmlns:a16="http://schemas.microsoft.com/office/drawing/2014/main" id="{BB0D00C7-113E-4390-6B79-050AF0ED79C5}"/>
              </a:ext>
            </a:extLst>
          </p:cNvPr>
          <p:cNvPicPr>
            <a:picLocks noChangeAspect="1"/>
          </p:cNvPicPr>
          <p:nvPr/>
        </p:nvPicPr>
        <p:blipFill>
          <a:blip r:embed="rId2"/>
          <a:stretch>
            <a:fillRect/>
          </a:stretch>
        </p:blipFill>
        <p:spPr>
          <a:xfrm>
            <a:off x="7159624" y="1825624"/>
            <a:ext cx="5032375" cy="5032375"/>
          </a:xfrm>
          <a:prstGeom prst="rect">
            <a:avLst/>
          </a:prstGeom>
        </p:spPr>
      </p:pic>
    </p:spTree>
    <p:extLst>
      <p:ext uri="{BB962C8B-B14F-4D97-AF65-F5344CB8AC3E}">
        <p14:creationId xmlns:p14="http://schemas.microsoft.com/office/powerpoint/2010/main" val="3224825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50226A-79BA-E232-FCC8-783D01E2BA8B}"/>
              </a:ext>
            </a:extLst>
          </p:cNvPr>
          <p:cNvSpPr>
            <a:spLocks noGrp="1"/>
          </p:cNvSpPr>
          <p:nvPr>
            <p:ph type="title"/>
          </p:nvPr>
        </p:nvSpPr>
        <p:spPr/>
        <p:txBody>
          <a:bodyPr/>
          <a:lstStyle/>
          <a:p>
            <a:r>
              <a:rPr lang="nl-NL" dirty="0"/>
              <a:t>Amsterdam Court of Appeal</a:t>
            </a:r>
          </a:p>
        </p:txBody>
      </p:sp>
      <p:sp>
        <p:nvSpPr>
          <p:cNvPr id="3" name="Tijdelijke aanduiding voor inhoud 2">
            <a:extLst>
              <a:ext uri="{FF2B5EF4-FFF2-40B4-BE49-F238E27FC236}">
                <a16:creationId xmlns:a16="http://schemas.microsoft.com/office/drawing/2014/main" id="{36F60A19-BEE6-11EB-88FB-7E6D0EC92E64}"/>
              </a:ext>
            </a:extLst>
          </p:cNvPr>
          <p:cNvSpPr>
            <a:spLocks noGrp="1"/>
          </p:cNvSpPr>
          <p:nvPr>
            <p:ph idx="1"/>
          </p:nvPr>
        </p:nvSpPr>
        <p:spPr/>
        <p:txBody>
          <a:bodyPr/>
          <a:lstStyle/>
          <a:p>
            <a:r>
              <a:rPr lang="en-US" dirty="0"/>
              <a:t>The title of a book forms part of the goods themselves and is not a distinguishing mark by which a publisher wishes to distinguish those goods as originating from it. </a:t>
            </a:r>
          </a:p>
          <a:p>
            <a:r>
              <a:rPr lang="en-US" dirty="0"/>
              <a:t>This means that the use by Noblesse does not constitute infringement within the meaning of Article 2.20(2)(a), (b) or (c) of the BTIP. </a:t>
            </a:r>
          </a:p>
          <a:p>
            <a:r>
              <a:rPr lang="en-US" dirty="0"/>
              <a:t>There can therefore only be trademark infringement by Noblesse if its use of the sign is covered </a:t>
            </a:r>
            <a:r>
              <a:rPr lang="en-US"/>
              <a:t>by the </a:t>
            </a:r>
            <a:r>
              <a:rPr lang="en-US" dirty="0"/>
              <a:t>aforementioned provision under d. </a:t>
            </a:r>
          </a:p>
          <a:p>
            <a:r>
              <a:rPr lang="en-US" dirty="0"/>
              <a:t>In the court's opinion, this is not the case.</a:t>
            </a:r>
            <a:endParaRPr lang="nl-NL" dirty="0"/>
          </a:p>
        </p:txBody>
      </p:sp>
    </p:spTree>
    <p:extLst>
      <p:ext uri="{BB962C8B-B14F-4D97-AF65-F5344CB8AC3E}">
        <p14:creationId xmlns:p14="http://schemas.microsoft.com/office/powerpoint/2010/main" val="184726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B08F90-6C0B-B23E-4DAD-B3BDADA00449}"/>
              </a:ext>
            </a:extLst>
          </p:cNvPr>
          <p:cNvSpPr>
            <a:spLocks noGrp="1"/>
          </p:cNvSpPr>
          <p:nvPr>
            <p:ph type="title"/>
          </p:nvPr>
        </p:nvSpPr>
        <p:spPr/>
        <p:txBody>
          <a:bodyPr/>
          <a:lstStyle/>
          <a:p>
            <a:r>
              <a:rPr lang="nl-NL" dirty="0"/>
              <a:t>Amsterdam Court of Appeal</a:t>
            </a:r>
          </a:p>
        </p:txBody>
      </p:sp>
      <p:sp>
        <p:nvSpPr>
          <p:cNvPr id="3" name="Tijdelijke aanduiding voor inhoud 2">
            <a:extLst>
              <a:ext uri="{FF2B5EF4-FFF2-40B4-BE49-F238E27FC236}">
                <a16:creationId xmlns:a16="http://schemas.microsoft.com/office/drawing/2014/main" id="{9D6777E6-6A26-CFF4-EB90-657DF7B029A9}"/>
              </a:ext>
            </a:extLst>
          </p:cNvPr>
          <p:cNvSpPr>
            <a:spLocks noGrp="1"/>
          </p:cNvSpPr>
          <p:nvPr>
            <p:ph idx="1"/>
          </p:nvPr>
        </p:nvSpPr>
        <p:spPr/>
        <p:txBody>
          <a:bodyPr>
            <a:normAutofit fontScale="92500" lnSpcReduction="10000"/>
          </a:bodyPr>
          <a:lstStyle/>
          <a:p>
            <a:r>
              <a:rPr lang="en-US" dirty="0"/>
              <a:t>The book contains more or less matter-of-fact descriptions of the well-known television </a:t>
            </a:r>
            <a:r>
              <a:rPr lang="en-US" dirty="0" err="1"/>
              <a:t>programme</a:t>
            </a:r>
            <a:r>
              <a:rPr lang="en-US" dirty="0"/>
              <a:t> ‘Jiskefet’ as a phenomenon in (very recent) Dutch cultural history, brought together in an </a:t>
            </a:r>
            <a:r>
              <a:rPr lang="en-US" dirty="0" err="1"/>
              <a:t>encyclopaedic</a:t>
            </a:r>
            <a:r>
              <a:rPr lang="en-US" dirty="0"/>
              <a:t> handbook in which facts worth knowing about characters, episodes and other parts of the </a:t>
            </a:r>
            <a:r>
              <a:rPr lang="en-US" dirty="0" err="1"/>
              <a:t>programme</a:t>
            </a:r>
            <a:r>
              <a:rPr lang="en-US" dirty="0"/>
              <a:t> ‘Jiskefet’ are made accessible via an alphabetical arrangement. </a:t>
            </a:r>
          </a:p>
          <a:p>
            <a:r>
              <a:rPr lang="en-US" dirty="0"/>
              <a:t>The parties agree that Noblesse is free to publish a book with this content. </a:t>
            </a:r>
          </a:p>
          <a:p>
            <a:r>
              <a:rPr lang="en-US" dirty="0"/>
              <a:t>For such a book, the title ‘Jiskefet </a:t>
            </a:r>
            <a:r>
              <a:rPr lang="en-US" dirty="0" err="1"/>
              <a:t>Encyclopaedia</a:t>
            </a:r>
            <a:r>
              <a:rPr lang="en-US" dirty="0"/>
              <a:t>’ constitutes a very obvious indication of its content and therefore, also </a:t>
            </a:r>
            <a:r>
              <a:rPr lang="en-US" b="1" dirty="0"/>
              <a:t>in view of the fundamental right of freedom of information</a:t>
            </a:r>
            <a:r>
              <a:rPr lang="en-US" dirty="0"/>
              <a:t>, Noblesse has </a:t>
            </a:r>
            <a:r>
              <a:rPr lang="en-US" b="1" dirty="0"/>
              <a:t>‘due cause’ </a:t>
            </a:r>
            <a:r>
              <a:rPr lang="en-US" dirty="0"/>
              <a:t>for using that title.</a:t>
            </a:r>
            <a:endParaRPr lang="nl-NL" dirty="0"/>
          </a:p>
        </p:txBody>
      </p:sp>
    </p:spTree>
    <p:extLst>
      <p:ext uri="{BB962C8B-B14F-4D97-AF65-F5344CB8AC3E}">
        <p14:creationId xmlns:p14="http://schemas.microsoft.com/office/powerpoint/2010/main" val="1385118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79A883-A278-DB74-B996-BA383B45E815}"/>
              </a:ext>
            </a:extLst>
          </p:cNvPr>
          <p:cNvSpPr>
            <a:spLocks noGrp="1"/>
          </p:cNvSpPr>
          <p:nvPr>
            <p:ph type="title"/>
          </p:nvPr>
        </p:nvSpPr>
        <p:spPr/>
        <p:txBody>
          <a:bodyPr/>
          <a:lstStyle/>
          <a:p>
            <a:r>
              <a:rPr lang="nl-NL" dirty="0"/>
              <a:t>Amsterdam Court of Appeal</a:t>
            </a:r>
          </a:p>
        </p:txBody>
      </p:sp>
      <p:sp>
        <p:nvSpPr>
          <p:cNvPr id="3" name="Tijdelijke aanduiding voor inhoud 2">
            <a:extLst>
              <a:ext uri="{FF2B5EF4-FFF2-40B4-BE49-F238E27FC236}">
                <a16:creationId xmlns:a16="http://schemas.microsoft.com/office/drawing/2014/main" id="{01F677EF-4213-6F95-D7C4-2BBD253E176D}"/>
              </a:ext>
            </a:extLst>
          </p:cNvPr>
          <p:cNvSpPr>
            <a:spLocks noGrp="1"/>
          </p:cNvSpPr>
          <p:nvPr>
            <p:ph idx="1"/>
          </p:nvPr>
        </p:nvSpPr>
        <p:spPr/>
        <p:txBody>
          <a:bodyPr/>
          <a:lstStyle/>
          <a:p>
            <a:r>
              <a:rPr lang="en-US" dirty="0"/>
              <a:t>Given the inherently permissible nature and descriptive content of the book, the advantage enjoyed by Noblesse cannot be considered unfair. Nor is detriment to the distinctive character of the trademark or its reputation at issue in this case. </a:t>
            </a:r>
          </a:p>
          <a:p>
            <a:r>
              <a:rPr lang="en-US" dirty="0"/>
              <a:t>It follows from the above that, in the preliminary opinion of the court, Noblesse has not infringed the rights, associated with the trademark JISKEFET. </a:t>
            </a:r>
            <a:endParaRPr lang="nl-NL" dirty="0"/>
          </a:p>
        </p:txBody>
      </p:sp>
    </p:spTree>
    <p:extLst>
      <p:ext uri="{BB962C8B-B14F-4D97-AF65-F5344CB8AC3E}">
        <p14:creationId xmlns:p14="http://schemas.microsoft.com/office/powerpoint/2010/main" val="4207075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547A35A-D933-5189-B7BB-EBC02C482E1F}"/>
              </a:ext>
            </a:extLst>
          </p:cNvPr>
          <p:cNvSpPr>
            <a:spLocks noGrp="1"/>
          </p:cNvSpPr>
          <p:nvPr>
            <p:ph idx="1"/>
          </p:nvPr>
        </p:nvSpPr>
        <p:spPr>
          <a:xfrm>
            <a:off x="838200" y="500514"/>
            <a:ext cx="5812857" cy="6266046"/>
          </a:xfrm>
        </p:spPr>
        <p:txBody>
          <a:bodyPr>
            <a:normAutofit lnSpcReduction="10000"/>
          </a:bodyPr>
          <a:lstStyle/>
          <a:p>
            <a:pPr marL="0" indent="0">
              <a:buNone/>
            </a:pPr>
            <a:r>
              <a:rPr lang="en-US" b="1" dirty="0"/>
              <a:t>Dom Perignon v Cedric Art</a:t>
            </a:r>
            <a:r>
              <a:rPr lang="en-US" dirty="0"/>
              <a:t> </a:t>
            </a:r>
          </a:p>
          <a:p>
            <a:pPr marL="0" indent="0">
              <a:buNone/>
            </a:pPr>
            <a:r>
              <a:rPr lang="en-US" dirty="0"/>
              <a:t>Benelux Court 23 September 2019 </a:t>
            </a:r>
            <a:endParaRPr lang="nl-NL" dirty="0"/>
          </a:p>
          <a:p>
            <a:endParaRPr lang="nl-NL" dirty="0"/>
          </a:p>
          <a:p>
            <a:endParaRPr lang="nl-NL" dirty="0"/>
          </a:p>
          <a:p>
            <a:endParaRPr lang="nl-NL" dirty="0"/>
          </a:p>
          <a:p>
            <a:pPr marL="0" indent="0">
              <a:buNone/>
            </a:pPr>
            <a:r>
              <a:rPr lang="nl-NL" b="1" dirty="0"/>
              <a:t>Jiskefet v Noblesse Uitgevers</a:t>
            </a:r>
            <a:r>
              <a:rPr lang="nl-NL" dirty="0"/>
              <a:t> </a:t>
            </a:r>
          </a:p>
          <a:p>
            <a:pPr marL="0" indent="0">
              <a:buNone/>
            </a:pPr>
            <a:r>
              <a:rPr lang="nl-NL" dirty="0"/>
              <a:t>Hoge Raad 27 </a:t>
            </a:r>
            <a:r>
              <a:rPr lang="nl-NL" dirty="0" err="1"/>
              <a:t>October</a:t>
            </a:r>
            <a:r>
              <a:rPr lang="nl-NL" dirty="0"/>
              <a:t> 2023</a:t>
            </a:r>
          </a:p>
          <a:p>
            <a:pPr marL="0" indent="0">
              <a:buNone/>
            </a:pPr>
            <a:endParaRPr lang="nl-NL" dirty="0"/>
          </a:p>
          <a:p>
            <a:endParaRPr lang="nl-NL" dirty="0"/>
          </a:p>
          <a:p>
            <a:endParaRPr lang="nl-NL" dirty="0"/>
          </a:p>
          <a:p>
            <a:pPr marL="0" indent="0">
              <a:buNone/>
            </a:pPr>
            <a:r>
              <a:rPr lang="nl-NL" b="1" dirty="0"/>
              <a:t>Ikea v Vlaams Belang</a:t>
            </a:r>
          </a:p>
          <a:p>
            <a:pPr marL="0" indent="0">
              <a:buNone/>
            </a:pPr>
            <a:r>
              <a:rPr lang="nl-NL" dirty="0"/>
              <a:t>pending CJEU case C-298/23.</a:t>
            </a:r>
          </a:p>
          <a:p>
            <a:pPr marL="0" indent="0">
              <a:buNone/>
            </a:pPr>
            <a:r>
              <a:rPr lang="nl-NL" dirty="0"/>
              <a:t> </a:t>
            </a:r>
          </a:p>
        </p:txBody>
      </p:sp>
      <p:pic>
        <p:nvPicPr>
          <p:cNvPr id="7" name="Afbeelding 6">
            <a:extLst>
              <a:ext uri="{FF2B5EF4-FFF2-40B4-BE49-F238E27FC236}">
                <a16:creationId xmlns:a16="http://schemas.microsoft.com/office/drawing/2014/main" id="{D419FA84-CC96-DD37-E4F3-286ACE066BDF}"/>
              </a:ext>
            </a:extLst>
          </p:cNvPr>
          <p:cNvPicPr>
            <a:picLocks noChangeAspect="1"/>
          </p:cNvPicPr>
          <p:nvPr/>
        </p:nvPicPr>
        <p:blipFill>
          <a:blip r:embed="rId2"/>
          <a:stretch>
            <a:fillRect/>
          </a:stretch>
        </p:blipFill>
        <p:spPr>
          <a:xfrm>
            <a:off x="9305876" y="86626"/>
            <a:ext cx="2270108" cy="2754637"/>
          </a:xfrm>
          <a:prstGeom prst="rect">
            <a:avLst/>
          </a:prstGeom>
        </p:spPr>
      </p:pic>
      <p:pic>
        <p:nvPicPr>
          <p:cNvPr id="9" name="Afbeelding 8">
            <a:extLst>
              <a:ext uri="{FF2B5EF4-FFF2-40B4-BE49-F238E27FC236}">
                <a16:creationId xmlns:a16="http://schemas.microsoft.com/office/drawing/2014/main" id="{3D7C4D7A-F7B6-DE92-82F2-411D52B09A56}"/>
              </a:ext>
            </a:extLst>
          </p:cNvPr>
          <p:cNvPicPr>
            <a:picLocks noChangeAspect="1"/>
          </p:cNvPicPr>
          <p:nvPr/>
        </p:nvPicPr>
        <p:blipFill>
          <a:blip r:embed="rId3"/>
          <a:stretch>
            <a:fillRect/>
          </a:stretch>
        </p:blipFill>
        <p:spPr>
          <a:xfrm>
            <a:off x="6442679" y="2005962"/>
            <a:ext cx="2282544" cy="2754636"/>
          </a:xfrm>
          <a:prstGeom prst="rect">
            <a:avLst/>
          </a:prstGeom>
        </p:spPr>
      </p:pic>
      <p:pic>
        <p:nvPicPr>
          <p:cNvPr id="10" name="Afbeelding 9">
            <a:extLst>
              <a:ext uri="{FF2B5EF4-FFF2-40B4-BE49-F238E27FC236}">
                <a16:creationId xmlns:a16="http://schemas.microsoft.com/office/drawing/2014/main" id="{D3C378C6-E930-6123-E9CF-B4AFC810933D}"/>
              </a:ext>
            </a:extLst>
          </p:cNvPr>
          <p:cNvPicPr>
            <a:picLocks noChangeAspect="1"/>
          </p:cNvPicPr>
          <p:nvPr/>
        </p:nvPicPr>
        <p:blipFill>
          <a:blip r:embed="rId4"/>
          <a:stretch>
            <a:fillRect/>
          </a:stretch>
        </p:blipFill>
        <p:spPr>
          <a:xfrm>
            <a:off x="9305876" y="3646993"/>
            <a:ext cx="2270108" cy="3211007"/>
          </a:xfrm>
          <a:prstGeom prst="rect">
            <a:avLst/>
          </a:prstGeom>
        </p:spPr>
      </p:pic>
    </p:spTree>
    <p:extLst>
      <p:ext uri="{BB962C8B-B14F-4D97-AF65-F5344CB8AC3E}">
        <p14:creationId xmlns:p14="http://schemas.microsoft.com/office/powerpoint/2010/main" val="4539781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F76437-5DBF-2EC6-1AD2-E05B3AC8B248}"/>
              </a:ext>
            </a:extLst>
          </p:cNvPr>
          <p:cNvSpPr>
            <a:spLocks noGrp="1"/>
          </p:cNvSpPr>
          <p:nvPr>
            <p:ph type="title"/>
          </p:nvPr>
        </p:nvSpPr>
        <p:spPr/>
        <p:txBody>
          <a:bodyPr/>
          <a:lstStyle/>
          <a:p>
            <a:r>
              <a:rPr lang="nl-NL" dirty="0"/>
              <a:t>Hoge Raad (Dutch </a:t>
            </a:r>
            <a:r>
              <a:rPr lang="nl-NL" dirty="0" err="1"/>
              <a:t>Supreme</a:t>
            </a:r>
            <a:r>
              <a:rPr lang="nl-NL" dirty="0"/>
              <a:t> Court)</a:t>
            </a:r>
          </a:p>
        </p:txBody>
      </p:sp>
      <p:sp>
        <p:nvSpPr>
          <p:cNvPr id="3" name="Tijdelijke aanduiding voor inhoud 2">
            <a:extLst>
              <a:ext uri="{FF2B5EF4-FFF2-40B4-BE49-F238E27FC236}">
                <a16:creationId xmlns:a16="http://schemas.microsoft.com/office/drawing/2014/main" id="{40C148CC-B719-CC2E-A0BB-66F00DE91F2D}"/>
              </a:ext>
            </a:extLst>
          </p:cNvPr>
          <p:cNvSpPr>
            <a:spLocks noGrp="1"/>
          </p:cNvSpPr>
          <p:nvPr>
            <p:ph idx="1"/>
          </p:nvPr>
        </p:nvSpPr>
        <p:spPr/>
        <p:txBody>
          <a:bodyPr/>
          <a:lstStyle/>
          <a:p>
            <a:pPr marL="0" indent="0">
              <a:buNone/>
            </a:pPr>
            <a:r>
              <a:rPr lang="en-US" dirty="0"/>
              <a:t>Should the court have considered whether the use was made </a:t>
            </a:r>
          </a:p>
          <a:p>
            <a:pPr marL="0" indent="0">
              <a:buNone/>
            </a:pPr>
            <a:r>
              <a:rPr lang="en-US" dirty="0"/>
              <a:t>“in accordance with honest practices in industrial or commercial matters” ?</a:t>
            </a:r>
          </a:p>
          <a:p>
            <a:pPr marL="0" indent="0">
              <a:buNone/>
            </a:pPr>
            <a:endParaRPr lang="en-US" dirty="0"/>
          </a:p>
          <a:p>
            <a:pPr marL="0" indent="0">
              <a:buNone/>
            </a:pPr>
            <a:r>
              <a:rPr lang="en-US" dirty="0"/>
              <a:t>No.  If there is ‘due cause’ (and no detriment or unfair advantage), there is no need to check the applicability of the conditions for descriptive or referential use.</a:t>
            </a:r>
            <a:endParaRPr lang="nl-NL" dirty="0"/>
          </a:p>
        </p:txBody>
      </p:sp>
    </p:spTree>
    <p:extLst>
      <p:ext uri="{BB962C8B-B14F-4D97-AF65-F5344CB8AC3E}">
        <p14:creationId xmlns:p14="http://schemas.microsoft.com/office/powerpoint/2010/main" val="1567240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ABA705-FC92-E157-EE4C-94EED10E66A5}"/>
              </a:ext>
            </a:extLst>
          </p:cNvPr>
          <p:cNvSpPr>
            <a:spLocks noGrp="1"/>
          </p:cNvSpPr>
          <p:nvPr>
            <p:ph type="title"/>
          </p:nvPr>
        </p:nvSpPr>
        <p:spPr/>
        <p:txBody>
          <a:bodyPr/>
          <a:lstStyle/>
          <a:p>
            <a:pPr algn="ctr"/>
            <a:r>
              <a:rPr lang="nl-NL" b="1" dirty="0"/>
              <a:t>IKEA / Vlaams Belang</a:t>
            </a:r>
          </a:p>
        </p:txBody>
      </p:sp>
      <p:pic>
        <p:nvPicPr>
          <p:cNvPr id="4" name="Afbeelding 3">
            <a:extLst>
              <a:ext uri="{FF2B5EF4-FFF2-40B4-BE49-F238E27FC236}">
                <a16:creationId xmlns:a16="http://schemas.microsoft.com/office/drawing/2014/main" id="{583631EF-05A9-1B45-172B-F43A92770A8A}"/>
              </a:ext>
            </a:extLst>
          </p:cNvPr>
          <p:cNvPicPr>
            <a:picLocks noChangeAspect="1"/>
          </p:cNvPicPr>
          <p:nvPr/>
        </p:nvPicPr>
        <p:blipFill>
          <a:blip r:embed="rId2"/>
          <a:stretch>
            <a:fillRect/>
          </a:stretch>
        </p:blipFill>
        <p:spPr>
          <a:xfrm>
            <a:off x="4242655" y="1614986"/>
            <a:ext cx="3706689" cy="5243014"/>
          </a:xfrm>
          <a:prstGeom prst="rect">
            <a:avLst/>
          </a:prstGeom>
        </p:spPr>
      </p:pic>
    </p:spTree>
    <p:extLst>
      <p:ext uri="{BB962C8B-B14F-4D97-AF65-F5344CB8AC3E}">
        <p14:creationId xmlns:p14="http://schemas.microsoft.com/office/powerpoint/2010/main" val="34772575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EF604A-5FA9-E172-EDA9-769736B24884}"/>
              </a:ext>
            </a:extLst>
          </p:cNvPr>
          <p:cNvSpPr>
            <a:spLocks noGrp="1"/>
          </p:cNvSpPr>
          <p:nvPr>
            <p:ph type="title"/>
          </p:nvPr>
        </p:nvSpPr>
        <p:spPr/>
        <p:txBody>
          <a:bodyPr/>
          <a:lstStyle/>
          <a:p>
            <a:r>
              <a:rPr lang="nl-NL" dirty="0"/>
              <a:t>IKEA / Vlaams Belang		Case C-298/23</a:t>
            </a:r>
          </a:p>
        </p:txBody>
      </p:sp>
      <p:sp>
        <p:nvSpPr>
          <p:cNvPr id="3" name="Tijdelijke aanduiding voor inhoud 2">
            <a:extLst>
              <a:ext uri="{FF2B5EF4-FFF2-40B4-BE49-F238E27FC236}">
                <a16:creationId xmlns:a16="http://schemas.microsoft.com/office/drawing/2014/main" id="{0EA75D80-F15A-2559-341D-7F19E46C7ADC}"/>
              </a:ext>
            </a:extLst>
          </p:cNvPr>
          <p:cNvSpPr>
            <a:spLocks noGrp="1"/>
          </p:cNvSpPr>
          <p:nvPr>
            <p:ph idx="1"/>
          </p:nvPr>
        </p:nvSpPr>
        <p:spPr/>
        <p:txBody>
          <a:bodyPr/>
          <a:lstStyle/>
          <a:p>
            <a:r>
              <a:rPr lang="nl-NL" dirty="0"/>
              <a:t>Reference </a:t>
            </a:r>
            <a:r>
              <a:rPr lang="nl-NL" dirty="0" err="1"/>
              <a:t>by</a:t>
            </a:r>
            <a:r>
              <a:rPr lang="nl-NL" dirty="0"/>
              <a:t> </a:t>
            </a:r>
            <a:r>
              <a:rPr lang="nl-NL" dirty="0" err="1"/>
              <a:t>the</a:t>
            </a:r>
            <a:r>
              <a:rPr lang="nl-NL" dirty="0"/>
              <a:t> Brussels company court</a:t>
            </a:r>
          </a:p>
        </p:txBody>
      </p:sp>
      <p:pic>
        <p:nvPicPr>
          <p:cNvPr id="4" name="Afbeelding 3">
            <a:extLst>
              <a:ext uri="{FF2B5EF4-FFF2-40B4-BE49-F238E27FC236}">
                <a16:creationId xmlns:a16="http://schemas.microsoft.com/office/drawing/2014/main" id="{A386281A-08B8-1313-C986-5919AF69271D}"/>
              </a:ext>
            </a:extLst>
          </p:cNvPr>
          <p:cNvPicPr>
            <a:picLocks noChangeAspect="1"/>
          </p:cNvPicPr>
          <p:nvPr/>
        </p:nvPicPr>
        <p:blipFill>
          <a:blip r:embed="rId2"/>
          <a:stretch>
            <a:fillRect/>
          </a:stretch>
        </p:blipFill>
        <p:spPr>
          <a:xfrm>
            <a:off x="1117180" y="3277242"/>
            <a:ext cx="3150669" cy="1112580"/>
          </a:xfrm>
          <a:prstGeom prst="rect">
            <a:avLst/>
          </a:prstGeom>
        </p:spPr>
      </p:pic>
      <p:sp>
        <p:nvSpPr>
          <p:cNvPr id="6" name="Tekstvak 5">
            <a:extLst>
              <a:ext uri="{FF2B5EF4-FFF2-40B4-BE49-F238E27FC236}">
                <a16:creationId xmlns:a16="http://schemas.microsoft.com/office/drawing/2014/main" id="{6544DA23-38AF-F6C6-88E7-7DAA2A3FB4D1}"/>
              </a:ext>
            </a:extLst>
          </p:cNvPr>
          <p:cNvSpPr txBox="1"/>
          <p:nvPr/>
        </p:nvSpPr>
        <p:spPr>
          <a:xfrm>
            <a:off x="1117180" y="5098726"/>
            <a:ext cx="7068975" cy="523220"/>
          </a:xfrm>
          <a:prstGeom prst="rect">
            <a:avLst/>
          </a:prstGeom>
          <a:noFill/>
        </p:spPr>
        <p:txBody>
          <a:bodyPr wrap="square">
            <a:spAutoFit/>
          </a:bodyPr>
          <a:lstStyle/>
          <a:p>
            <a:r>
              <a:rPr lang="nl-NL" sz="2800" i="1" dirty="0"/>
              <a:t>‘IMMIGRATION REALLY CAN BE DIFFERENT’</a:t>
            </a:r>
          </a:p>
        </p:txBody>
      </p:sp>
      <p:pic>
        <p:nvPicPr>
          <p:cNvPr id="7" name="Afbeelding 6">
            <a:extLst>
              <a:ext uri="{FF2B5EF4-FFF2-40B4-BE49-F238E27FC236}">
                <a16:creationId xmlns:a16="http://schemas.microsoft.com/office/drawing/2014/main" id="{7AFD4458-97A3-754A-63EF-F5AAA299FCF0}"/>
              </a:ext>
            </a:extLst>
          </p:cNvPr>
          <p:cNvPicPr>
            <a:picLocks noChangeAspect="1"/>
          </p:cNvPicPr>
          <p:nvPr/>
        </p:nvPicPr>
        <p:blipFill>
          <a:blip r:embed="rId3"/>
          <a:stretch>
            <a:fillRect/>
          </a:stretch>
        </p:blipFill>
        <p:spPr>
          <a:xfrm>
            <a:off x="8186155" y="1483393"/>
            <a:ext cx="3705225" cy="5238750"/>
          </a:xfrm>
          <a:prstGeom prst="rect">
            <a:avLst/>
          </a:prstGeom>
        </p:spPr>
      </p:pic>
      <p:sp>
        <p:nvSpPr>
          <p:cNvPr id="8" name="Boog 7">
            <a:extLst>
              <a:ext uri="{FF2B5EF4-FFF2-40B4-BE49-F238E27FC236}">
                <a16:creationId xmlns:a16="http://schemas.microsoft.com/office/drawing/2014/main" id="{CD442434-FC8D-BFDC-D91B-1EE2BA98ED4D}"/>
              </a:ext>
            </a:extLst>
          </p:cNvPr>
          <p:cNvSpPr/>
          <p:nvPr/>
        </p:nvSpPr>
        <p:spPr>
          <a:xfrm rot="17218697">
            <a:off x="5214181" y="4154736"/>
            <a:ext cx="5540418" cy="2257312"/>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Tree>
    <p:extLst>
      <p:ext uri="{BB962C8B-B14F-4D97-AF65-F5344CB8AC3E}">
        <p14:creationId xmlns:p14="http://schemas.microsoft.com/office/powerpoint/2010/main" val="24858343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CD44A5-0942-5C15-6244-3883C67963D6}"/>
              </a:ext>
            </a:extLst>
          </p:cNvPr>
          <p:cNvSpPr>
            <a:spLocks noGrp="1"/>
          </p:cNvSpPr>
          <p:nvPr>
            <p:ph type="title"/>
          </p:nvPr>
        </p:nvSpPr>
        <p:spPr>
          <a:xfrm>
            <a:off x="838199" y="365125"/>
            <a:ext cx="11116377" cy="1325563"/>
          </a:xfrm>
        </p:spPr>
        <p:txBody>
          <a:bodyPr>
            <a:normAutofit/>
          </a:bodyPr>
          <a:lstStyle/>
          <a:p>
            <a:r>
              <a:rPr lang="nl-NL" dirty="0"/>
              <a:t>CJEU  september 2014 </a:t>
            </a:r>
            <a:r>
              <a:rPr lang="nl-NL" dirty="0" err="1"/>
              <a:t>Deckmyn</a:t>
            </a:r>
            <a:r>
              <a:rPr lang="nl-NL" dirty="0"/>
              <a:t> v Vandersteen</a:t>
            </a:r>
          </a:p>
        </p:txBody>
      </p:sp>
      <p:sp>
        <p:nvSpPr>
          <p:cNvPr id="3" name="Tijdelijke aanduiding voor inhoud 2">
            <a:extLst>
              <a:ext uri="{FF2B5EF4-FFF2-40B4-BE49-F238E27FC236}">
                <a16:creationId xmlns:a16="http://schemas.microsoft.com/office/drawing/2014/main" id="{67E799AD-6FB6-49AE-B427-DAE6E3FBDE49}"/>
              </a:ext>
            </a:extLst>
          </p:cNvPr>
          <p:cNvSpPr>
            <a:spLocks noGrp="1"/>
          </p:cNvSpPr>
          <p:nvPr>
            <p:ph idx="1"/>
          </p:nvPr>
        </p:nvSpPr>
        <p:spPr/>
        <p:txBody>
          <a:bodyPr/>
          <a:lstStyle/>
          <a:p>
            <a:endParaRPr lang="nl-NL" dirty="0"/>
          </a:p>
        </p:txBody>
      </p:sp>
      <p:pic>
        <p:nvPicPr>
          <p:cNvPr id="5" name="Afbeelding 4">
            <a:extLst>
              <a:ext uri="{FF2B5EF4-FFF2-40B4-BE49-F238E27FC236}">
                <a16:creationId xmlns:a16="http://schemas.microsoft.com/office/drawing/2014/main" id="{A0265521-B869-3BF3-AB3C-FB1180D572ED}"/>
              </a:ext>
            </a:extLst>
          </p:cNvPr>
          <p:cNvPicPr>
            <a:picLocks noChangeAspect="1"/>
          </p:cNvPicPr>
          <p:nvPr/>
        </p:nvPicPr>
        <p:blipFill>
          <a:blip r:embed="rId2"/>
          <a:stretch>
            <a:fillRect/>
          </a:stretch>
        </p:blipFill>
        <p:spPr>
          <a:xfrm>
            <a:off x="5738224" y="1690688"/>
            <a:ext cx="3344816" cy="5167312"/>
          </a:xfrm>
          <a:prstGeom prst="rect">
            <a:avLst/>
          </a:prstGeom>
        </p:spPr>
      </p:pic>
      <p:pic>
        <p:nvPicPr>
          <p:cNvPr id="6" name="Afbeelding 5">
            <a:extLst>
              <a:ext uri="{FF2B5EF4-FFF2-40B4-BE49-F238E27FC236}">
                <a16:creationId xmlns:a16="http://schemas.microsoft.com/office/drawing/2014/main" id="{ACDF4C79-10BD-6264-017A-B7C679649537}"/>
              </a:ext>
            </a:extLst>
          </p:cNvPr>
          <p:cNvPicPr>
            <a:picLocks noChangeAspect="1"/>
          </p:cNvPicPr>
          <p:nvPr/>
        </p:nvPicPr>
        <p:blipFill>
          <a:blip r:embed="rId3"/>
          <a:stretch>
            <a:fillRect/>
          </a:stretch>
        </p:blipFill>
        <p:spPr>
          <a:xfrm>
            <a:off x="1443066" y="1690688"/>
            <a:ext cx="3996773" cy="5167312"/>
          </a:xfrm>
          <a:prstGeom prst="rect">
            <a:avLst/>
          </a:prstGeom>
        </p:spPr>
      </p:pic>
    </p:spTree>
    <p:extLst>
      <p:ext uri="{BB962C8B-B14F-4D97-AF65-F5344CB8AC3E}">
        <p14:creationId xmlns:p14="http://schemas.microsoft.com/office/powerpoint/2010/main" val="4067113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3CFC80-CB3C-E88F-B871-1B935B770F64}"/>
              </a:ext>
            </a:extLst>
          </p:cNvPr>
          <p:cNvSpPr>
            <a:spLocks noGrp="1"/>
          </p:cNvSpPr>
          <p:nvPr>
            <p:ph type="title"/>
          </p:nvPr>
        </p:nvSpPr>
        <p:spPr/>
        <p:txBody>
          <a:bodyPr/>
          <a:lstStyle/>
          <a:p>
            <a:endParaRPr lang="nl-NL"/>
          </a:p>
        </p:txBody>
      </p:sp>
      <p:pic>
        <p:nvPicPr>
          <p:cNvPr id="16" name="Tijdelijke aanduiding voor inhoud 15">
            <a:extLst>
              <a:ext uri="{FF2B5EF4-FFF2-40B4-BE49-F238E27FC236}">
                <a16:creationId xmlns:a16="http://schemas.microsoft.com/office/drawing/2014/main" id="{29932AAA-8603-81A3-624D-F8CD04FC2256}"/>
              </a:ext>
            </a:extLst>
          </p:cNvPr>
          <p:cNvPicPr>
            <a:picLocks noGrp="1" noChangeAspect="1"/>
          </p:cNvPicPr>
          <p:nvPr>
            <p:ph idx="1"/>
          </p:nvPr>
        </p:nvPicPr>
        <p:blipFill>
          <a:blip r:embed="rId2"/>
          <a:stretch>
            <a:fillRect/>
          </a:stretch>
        </p:blipFill>
        <p:spPr>
          <a:xfrm>
            <a:off x="8693620" y="115303"/>
            <a:ext cx="3049603" cy="4351338"/>
          </a:xfrm>
        </p:spPr>
      </p:pic>
      <p:pic>
        <p:nvPicPr>
          <p:cNvPr id="13" name="Afbeelding 12">
            <a:extLst>
              <a:ext uri="{FF2B5EF4-FFF2-40B4-BE49-F238E27FC236}">
                <a16:creationId xmlns:a16="http://schemas.microsoft.com/office/drawing/2014/main" id="{5D766EC2-8DA3-457F-BED3-F5DD2E7E6A39}"/>
              </a:ext>
            </a:extLst>
          </p:cNvPr>
          <p:cNvPicPr>
            <a:picLocks noChangeAspect="1"/>
          </p:cNvPicPr>
          <p:nvPr/>
        </p:nvPicPr>
        <p:blipFill>
          <a:blip r:embed="rId3"/>
          <a:stretch>
            <a:fillRect/>
          </a:stretch>
        </p:blipFill>
        <p:spPr>
          <a:xfrm>
            <a:off x="-17846" y="-12561"/>
            <a:ext cx="4783756" cy="3406497"/>
          </a:xfrm>
          <a:prstGeom prst="rect">
            <a:avLst/>
          </a:prstGeom>
        </p:spPr>
      </p:pic>
      <p:pic>
        <p:nvPicPr>
          <p:cNvPr id="14" name="Afbeelding 13">
            <a:extLst>
              <a:ext uri="{FF2B5EF4-FFF2-40B4-BE49-F238E27FC236}">
                <a16:creationId xmlns:a16="http://schemas.microsoft.com/office/drawing/2014/main" id="{06C0DEDA-3930-8AD7-EC6F-618DCE5978A8}"/>
              </a:ext>
            </a:extLst>
          </p:cNvPr>
          <p:cNvPicPr>
            <a:picLocks noChangeAspect="1"/>
          </p:cNvPicPr>
          <p:nvPr/>
        </p:nvPicPr>
        <p:blipFill>
          <a:blip r:embed="rId4"/>
          <a:stretch>
            <a:fillRect/>
          </a:stretch>
        </p:blipFill>
        <p:spPr>
          <a:xfrm>
            <a:off x="5193031" y="4655820"/>
            <a:ext cx="3041583" cy="1932673"/>
          </a:xfrm>
          <a:prstGeom prst="rect">
            <a:avLst/>
          </a:prstGeom>
        </p:spPr>
      </p:pic>
      <p:pic>
        <p:nvPicPr>
          <p:cNvPr id="18" name="Afbeelding 17">
            <a:extLst>
              <a:ext uri="{FF2B5EF4-FFF2-40B4-BE49-F238E27FC236}">
                <a16:creationId xmlns:a16="http://schemas.microsoft.com/office/drawing/2014/main" id="{672FCF71-1F8D-8585-AE91-4CC77EA2BA4E}"/>
              </a:ext>
            </a:extLst>
          </p:cNvPr>
          <p:cNvPicPr>
            <a:picLocks noChangeAspect="1"/>
          </p:cNvPicPr>
          <p:nvPr/>
        </p:nvPicPr>
        <p:blipFill>
          <a:blip r:embed="rId5"/>
          <a:stretch>
            <a:fillRect/>
          </a:stretch>
        </p:blipFill>
        <p:spPr>
          <a:xfrm>
            <a:off x="4765910" y="115303"/>
            <a:ext cx="3704322" cy="4662336"/>
          </a:xfrm>
          <a:prstGeom prst="rect">
            <a:avLst/>
          </a:prstGeom>
        </p:spPr>
      </p:pic>
    </p:spTree>
    <p:extLst>
      <p:ext uri="{BB962C8B-B14F-4D97-AF65-F5344CB8AC3E}">
        <p14:creationId xmlns:p14="http://schemas.microsoft.com/office/powerpoint/2010/main" val="7322445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358453-100B-2056-752B-99EE98E59047}"/>
              </a:ext>
            </a:extLst>
          </p:cNvPr>
          <p:cNvSpPr>
            <a:spLocks noGrp="1"/>
          </p:cNvSpPr>
          <p:nvPr>
            <p:ph type="title"/>
          </p:nvPr>
        </p:nvSpPr>
        <p:spPr/>
        <p:txBody>
          <a:bodyPr/>
          <a:lstStyle/>
          <a:p>
            <a:r>
              <a:rPr lang="en-US" dirty="0"/>
              <a:t>Questions by the Brussels company court</a:t>
            </a:r>
            <a:endParaRPr lang="nl-NL" dirty="0"/>
          </a:p>
        </p:txBody>
      </p:sp>
      <p:sp>
        <p:nvSpPr>
          <p:cNvPr id="3" name="Tijdelijke aanduiding voor inhoud 2">
            <a:extLst>
              <a:ext uri="{FF2B5EF4-FFF2-40B4-BE49-F238E27FC236}">
                <a16:creationId xmlns:a16="http://schemas.microsoft.com/office/drawing/2014/main" id="{AA98EC19-0A08-583F-B2C3-8224AD046AD3}"/>
              </a:ext>
            </a:extLst>
          </p:cNvPr>
          <p:cNvSpPr>
            <a:spLocks noGrp="1"/>
          </p:cNvSpPr>
          <p:nvPr>
            <p:ph idx="1"/>
          </p:nvPr>
        </p:nvSpPr>
        <p:spPr/>
        <p:txBody>
          <a:bodyPr>
            <a:normAutofit/>
          </a:bodyPr>
          <a:lstStyle/>
          <a:p>
            <a:r>
              <a:rPr lang="en-US" dirty="0"/>
              <a:t>Can </a:t>
            </a:r>
            <a:r>
              <a:rPr lang="en-US" b="1" dirty="0"/>
              <a:t>freedom of expression</a:t>
            </a:r>
            <a:r>
              <a:rPr lang="en-US" dirty="0"/>
              <a:t>, including the </a:t>
            </a:r>
            <a:r>
              <a:rPr lang="en-US" b="1" dirty="0"/>
              <a:t>freedom to express political opinions and political parody</a:t>
            </a:r>
            <a:r>
              <a:rPr lang="en-US" dirty="0"/>
              <a:t>, as guaranteed by Article 10 of the European Convention for the Protection of Human Rights and Fundamental Freedoms and Article 11 of the Charter of Fundamental Rights of the European Union, </a:t>
            </a:r>
          </a:p>
          <a:p>
            <a:r>
              <a:rPr lang="en-US" b="1" dirty="0"/>
              <a:t>constitute ‘due cause’ </a:t>
            </a:r>
            <a:r>
              <a:rPr lang="en-US" dirty="0"/>
              <a:t>for using a sign identical or similar to a well-known trademark within the meaning of Article 9(2)(</a:t>
            </a:r>
            <a:r>
              <a:rPr lang="en-US" b="1" dirty="0"/>
              <a:t>c</a:t>
            </a:r>
            <a:r>
              <a:rPr lang="en-US" dirty="0"/>
              <a:t>) TM reg., Article 10(2)(</a:t>
            </a:r>
            <a:r>
              <a:rPr lang="en-US" b="1" dirty="0"/>
              <a:t>c</a:t>
            </a:r>
            <a:r>
              <a:rPr lang="en-US" dirty="0"/>
              <a:t>) and Article 10(</a:t>
            </a:r>
            <a:r>
              <a:rPr lang="en-US" b="1" dirty="0"/>
              <a:t>6</a:t>
            </a:r>
            <a:r>
              <a:rPr lang="en-US" dirty="0"/>
              <a:t>) of TM dir.?</a:t>
            </a:r>
            <a:endParaRPr lang="nl-NL" dirty="0"/>
          </a:p>
        </p:txBody>
      </p:sp>
      <p:cxnSp>
        <p:nvCxnSpPr>
          <p:cNvPr id="5" name="Rechte verbindingslijn 4">
            <a:extLst>
              <a:ext uri="{FF2B5EF4-FFF2-40B4-BE49-F238E27FC236}">
                <a16:creationId xmlns:a16="http://schemas.microsoft.com/office/drawing/2014/main" id="{303A7200-81AE-9691-A0F8-23259AB52149}"/>
              </a:ext>
            </a:extLst>
          </p:cNvPr>
          <p:cNvCxnSpPr/>
          <p:nvPr/>
        </p:nvCxnSpPr>
        <p:spPr>
          <a:xfrm>
            <a:off x="6660682" y="5091764"/>
            <a:ext cx="462013" cy="673769"/>
          </a:xfrm>
          <a:prstGeom prst="line">
            <a:avLst/>
          </a:prstGeom>
        </p:spPr>
        <p:style>
          <a:lnRef idx="2">
            <a:schemeClr val="accent1"/>
          </a:lnRef>
          <a:fillRef idx="0">
            <a:schemeClr val="accent1"/>
          </a:fillRef>
          <a:effectRef idx="1">
            <a:schemeClr val="accent1"/>
          </a:effectRef>
          <a:fontRef idx="minor">
            <a:schemeClr val="tx1"/>
          </a:fontRef>
        </p:style>
      </p:cxnSp>
      <p:sp>
        <p:nvSpPr>
          <p:cNvPr id="6" name="Tekstvak 5">
            <a:extLst>
              <a:ext uri="{FF2B5EF4-FFF2-40B4-BE49-F238E27FC236}">
                <a16:creationId xmlns:a16="http://schemas.microsoft.com/office/drawing/2014/main" id="{D011EFB4-DE12-1978-89AA-B1D04048A960}"/>
              </a:ext>
            </a:extLst>
          </p:cNvPr>
          <p:cNvSpPr txBox="1"/>
          <p:nvPr/>
        </p:nvSpPr>
        <p:spPr>
          <a:xfrm>
            <a:off x="7382577" y="5678905"/>
            <a:ext cx="2521819" cy="369332"/>
          </a:xfrm>
          <a:prstGeom prst="rect">
            <a:avLst/>
          </a:prstGeom>
          <a:noFill/>
        </p:spPr>
        <p:txBody>
          <a:bodyPr wrap="square" rtlCol="0">
            <a:spAutoFit/>
          </a:bodyPr>
          <a:lstStyle/>
          <a:p>
            <a:r>
              <a:rPr lang="nl-NL" i="1" dirty="0"/>
              <a:t>? </a:t>
            </a:r>
            <a:r>
              <a:rPr lang="nl-NL" i="1" dirty="0" err="1"/>
              <a:t>Robelco</a:t>
            </a:r>
            <a:r>
              <a:rPr lang="nl-NL" i="1" dirty="0"/>
              <a:t>-case</a:t>
            </a:r>
          </a:p>
        </p:txBody>
      </p:sp>
    </p:spTree>
    <p:extLst>
      <p:ext uri="{BB962C8B-B14F-4D97-AF65-F5344CB8AC3E}">
        <p14:creationId xmlns:p14="http://schemas.microsoft.com/office/powerpoint/2010/main" val="4460113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E75AB3-E92D-ACC3-D6F3-42742985609F}"/>
              </a:ext>
            </a:extLst>
          </p:cNvPr>
          <p:cNvSpPr>
            <a:spLocks noGrp="1"/>
          </p:cNvSpPr>
          <p:nvPr>
            <p:ph type="title"/>
          </p:nvPr>
        </p:nvSpPr>
        <p:spPr/>
        <p:txBody>
          <a:bodyPr/>
          <a:lstStyle/>
          <a:p>
            <a:r>
              <a:rPr lang="en-US" dirty="0"/>
              <a:t>Questions by the Brussels company court</a:t>
            </a:r>
            <a:endParaRPr lang="nl-NL" dirty="0"/>
          </a:p>
        </p:txBody>
      </p:sp>
      <p:sp>
        <p:nvSpPr>
          <p:cNvPr id="3" name="Tijdelijke aanduiding voor inhoud 2">
            <a:extLst>
              <a:ext uri="{FF2B5EF4-FFF2-40B4-BE49-F238E27FC236}">
                <a16:creationId xmlns:a16="http://schemas.microsoft.com/office/drawing/2014/main" id="{9ED930A4-A412-0214-5CA2-340BB013E487}"/>
              </a:ext>
            </a:extLst>
          </p:cNvPr>
          <p:cNvSpPr>
            <a:spLocks noGrp="1"/>
          </p:cNvSpPr>
          <p:nvPr>
            <p:ph idx="1"/>
          </p:nvPr>
        </p:nvSpPr>
        <p:spPr/>
        <p:txBody>
          <a:bodyPr>
            <a:normAutofit fontScale="85000" lnSpcReduction="20000"/>
          </a:bodyPr>
          <a:lstStyle/>
          <a:p>
            <a:pPr marL="0" indent="0">
              <a:buNone/>
            </a:pPr>
            <a:r>
              <a:rPr lang="en-US" dirty="0"/>
              <a:t>Relevant criteria?</a:t>
            </a:r>
          </a:p>
          <a:p>
            <a:r>
              <a:rPr lang="en-US" dirty="0"/>
              <a:t>the extent to which the expression has a </a:t>
            </a:r>
            <a:r>
              <a:rPr lang="en-US" b="1" dirty="0"/>
              <a:t>commercial character or purpose</a:t>
            </a:r>
            <a:r>
              <a:rPr lang="en-US" dirty="0"/>
              <a:t>;</a:t>
            </a:r>
          </a:p>
          <a:p>
            <a:r>
              <a:rPr lang="en-US" dirty="0"/>
              <a:t>the extent to which </a:t>
            </a:r>
            <a:r>
              <a:rPr lang="en-US" b="1" dirty="0"/>
              <a:t>competitive motives </a:t>
            </a:r>
            <a:r>
              <a:rPr lang="en-US" dirty="0"/>
              <a:t>are at play between parties;</a:t>
            </a:r>
          </a:p>
          <a:p>
            <a:r>
              <a:rPr lang="en-US" dirty="0"/>
              <a:t>the extent to which the expression has a </a:t>
            </a:r>
            <a:r>
              <a:rPr lang="en-US" b="1" dirty="0"/>
              <a:t>public interest</a:t>
            </a:r>
            <a:r>
              <a:rPr lang="en-US" dirty="0"/>
              <a:t>, is </a:t>
            </a:r>
            <a:r>
              <a:rPr lang="en-US" b="1" dirty="0"/>
              <a:t>socially relevant </a:t>
            </a:r>
            <a:r>
              <a:rPr lang="en-US" dirty="0"/>
              <a:t>or opens a </a:t>
            </a:r>
            <a:r>
              <a:rPr lang="en-US" b="1" dirty="0"/>
              <a:t>debate</a:t>
            </a:r>
            <a:r>
              <a:rPr lang="en-US" dirty="0"/>
              <a:t>;</a:t>
            </a:r>
          </a:p>
          <a:p>
            <a:r>
              <a:rPr lang="en-US" dirty="0"/>
              <a:t>the relationship between the above criteria;</a:t>
            </a:r>
          </a:p>
          <a:p>
            <a:r>
              <a:rPr lang="en-US" dirty="0"/>
              <a:t>the degree of </a:t>
            </a:r>
            <a:r>
              <a:rPr lang="en-US" b="1" dirty="0"/>
              <a:t>reputation</a:t>
            </a:r>
            <a:r>
              <a:rPr lang="en-US" dirty="0"/>
              <a:t> of the trademark invoked;</a:t>
            </a:r>
          </a:p>
          <a:p>
            <a:r>
              <a:rPr lang="en-US" dirty="0"/>
              <a:t>the </a:t>
            </a:r>
            <a:r>
              <a:rPr lang="en-US" b="1" dirty="0"/>
              <a:t>extent</a:t>
            </a:r>
            <a:r>
              <a:rPr lang="en-US" dirty="0"/>
              <a:t> of the infringing use, its intensity and systematic nature and the extent of its distribution, by territory, time and volume, also taking into account the extent to which this is proportionate to the message that the expression is intended to convey;</a:t>
            </a:r>
          </a:p>
          <a:p>
            <a:r>
              <a:rPr lang="en-US" dirty="0"/>
              <a:t>the extent to which the expression, and circumstances accompanying that expression, such as the name of the expression and its promotion</a:t>
            </a:r>
            <a:endParaRPr lang="nl-NL" dirty="0"/>
          </a:p>
        </p:txBody>
      </p:sp>
    </p:spTree>
    <p:extLst>
      <p:ext uri="{BB962C8B-B14F-4D97-AF65-F5344CB8AC3E}">
        <p14:creationId xmlns:p14="http://schemas.microsoft.com/office/powerpoint/2010/main" val="33551583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8E8311-8669-ED7A-F796-FD656DF1DD20}"/>
              </a:ext>
            </a:extLst>
          </p:cNvPr>
          <p:cNvSpPr>
            <a:spLocks noGrp="1"/>
          </p:cNvSpPr>
          <p:nvPr>
            <p:ph type="title"/>
          </p:nvPr>
        </p:nvSpPr>
        <p:spPr/>
        <p:txBody>
          <a:bodyPr/>
          <a:lstStyle/>
          <a:p>
            <a:r>
              <a:rPr lang="nl-NL" dirty="0" err="1"/>
              <a:t>Procedural</a:t>
            </a:r>
            <a:r>
              <a:rPr lang="nl-NL" dirty="0"/>
              <a:t> </a:t>
            </a:r>
            <a:r>
              <a:rPr lang="nl-NL" dirty="0" err="1"/>
              <a:t>peculiarity</a:t>
            </a:r>
            <a:endParaRPr lang="nl-NL" dirty="0"/>
          </a:p>
        </p:txBody>
      </p:sp>
      <p:sp>
        <p:nvSpPr>
          <p:cNvPr id="3" name="Tijdelijke aanduiding voor inhoud 2">
            <a:extLst>
              <a:ext uri="{FF2B5EF4-FFF2-40B4-BE49-F238E27FC236}">
                <a16:creationId xmlns:a16="http://schemas.microsoft.com/office/drawing/2014/main" id="{072F5AD6-74E3-A241-4BB9-E3E90D02A040}"/>
              </a:ext>
            </a:extLst>
          </p:cNvPr>
          <p:cNvSpPr>
            <a:spLocks noGrp="1"/>
          </p:cNvSpPr>
          <p:nvPr>
            <p:ph idx="1"/>
          </p:nvPr>
        </p:nvSpPr>
        <p:spPr/>
        <p:txBody>
          <a:bodyPr/>
          <a:lstStyle/>
          <a:p>
            <a:r>
              <a:rPr lang="nl-NL" dirty="0"/>
              <a:t>IKEA </a:t>
            </a:r>
            <a:r>
              <a:rPr lang="nl-NL" u="sng" dirty="0" err="1"/>
              <a:t>appealed</a:t>
            </a:r>
            <a:r>
              <a:rPr lang="nl-NL" dirty="0"/>
              <a:t> </a:t>
            </a:r>
            <a:r>
              <a:rPr lang="nl-NL" dirty="0" err="1"/>
              <a:t>against</a:t>
            </a:r>
            <a:r>
              <a:rPr lang="nl-NL" dirty="0"/>
              <a:t> </a:t>
            </a:r>
            <a:r>
              <a:rPr lang="nl-NL" dirty="0" err="1"/>
              <a:t>the</a:t>
            </a:r>
            <a:r>
              <a:rPr lang="nl-NL" dirty="0"/>
              <a:t> </a:t>
            </a:r>
            <a:r>
              <a:rPr lang="nl-NL" dirty="0" err="1"/>
              <a:t>decision</a:t>
            </a:r>
            <a:r>
              <a:rPr lang="nl-NL" dirty="0"/>
              <a:t> </a:t>
            </a:r>
            <a:r>
              <a:rPr lang="nl-NL" dirty="0" err="1"/>
              <a:t>to</a:t>
            </a:r>
            <a:r>
              <a:rPr lang="nl-NL" dirty="0"/>
              <a:t> </a:t>
            </a:r>
            <a:r>
              <a:rPr lang="nl-NL" dirty="0" err="1"/>
              <a:t>refer</a:t>
            </a:r>
            <a:r>
              <a:rPr lang="nl-NL" dirty="0"/>
              <a:t> </a:t>
            </a:r>
            <a:r>
              <a:rPr lang="nl-NL" dirty="0" err="1"/>
              <a:t>the</a:t>
            </a:r>
            <a:r>
              <a:rPr lang="nl-NL" dirty="0"/>
              <a:t> case </a:t>
            </a:r>
            <a:r>
              <a:rPr lang="nl-NL" dirty="0" err="1"/>
              <a:t>to</a:t>
            </a:r>
            <a:r>
              <a:rPr lang="nl-NL" dirty="0"/>
              <a:t> </a:t>
            </a:r>
            <a:r>
              <a:rPr lang="nl-NL" dirty="0" err="1"/>
              <a:t>the</a:t>
            </a:r>
            <a:r>
              <a:rPr lang="nl-NL" dirty="0"/>
              <a:t> CJEU</a:t>
            </a:r>
          </a:p>
          <a:p>
            <a:r>
              <a:rPr lang="nl-NL" dirty="0"/>
              <a:t>Court of Appeal Brussels </a:t>
            </a:r>
            <a:r>
              <a:rPr lang="nl-NL" dirty="0" err="1"/>
              <a:t>to</a:t>
            </a:r>
            <a:r>
              <a:rPr lang="nl-NL" dirty="0"/>
              <a:t> </a:t>
            </a:r>
            <a:r>
              <a:rPr lang="nl-NL" dirty="0" err="1"/>
              <a:t>decide</a:t>
            </a:r>
            <a:r>
              <a:rPr lang="nl-NL" dirty="0"/>
              <a:t>  </a:t>
            </a:r>
            <a:r>
              <a:rPr lang="nl-NL" dirty="0" err="1"/>
              <a:t>the</a:t>
            </a:r>
            <a:r>
              <a:rPr lang="nl-NL" dirty="0"/>
              <a:t> </a:t>
            </a:r>
            <a:r>
              <a:rPr lang="nl-NL" dirty="0" err="1"/>
              <a:t>admissability</a:t>
            </a:r>
            <a:r>
              <a:rPr lang="nl-NL" dirty="0"/>
              <a:t> of </a:t>
            </a:r>
            <a:r>
              <a:rPr lang="nl-NL" dirty="0" err="1"/>
              <a:t>this</a:t>
            </a:r>
            <a:r>
              <a:rPr lang="nl-NL" dirty="0"/>
              <a:t> appeal in september.</a:t>
            </a:r>
          </a:p>
          <a:p>
            <a:r>
              <a:rPr lang="nl-NL" dirty="0"/>
              <a:t>CJEU does </a:t>
            </a:r>
            <a:r>
              <a:rPr lang="nl-NL" dirty="0" err="1"/>
              <a:t>not</a:t>
            </a:r>
            <a:r>
              <a:rPr lang="nl-NL" dirty="0"/>
              <a:t> have </a:t>
            </a:r>
            <a:r>
              <a:rPr lang="nl-NL" dirty="0" err="1"/>
              <a:t>to</a:t>
            </a:r>
            <a:r>
              <a:rPr lang="nl-NL" dirty="0"/>
              <a:t> </a:t>
            </a:r>
            <a:r>
              <a:rPr lang="nl-NL" dirty="0" err="1"/>
              <a:t>wait</a:t>
            </a:r>
            <a:r>
              <a:rPr lang="nl-NL" dirty="0"/>
              <a:t> </a:t>
            </a:r>
            <a:r>
              <a:rPr lang="nl-NL" dirty="0" err="1"/>
              <a:t>for</a:t>
            </a:r>
            <a:r>
              <a:rPr lang="nl-NL" dirty="0"/>
              <a:t> </a:t>
            </a:r>
            <a:r>
              <a:rPr lang="nl-NL" dirty="0" err="1"/>
              <a:t>the</a:t>
            </a:r>
            <a:r>
              <a:rPr lang="nl-NL" dirty="0"/>
              <a:t> </a:t>
            </a:r>
            <a:r>
              <a:rPr lang="nl-NL" dirty="0" err="1"/>
              <a:t>outcome</a:t>
            </a:r>
            <a:r>
              <a:rPr lang="nl-NL" dirty="0"/>
              <a:t> of </a:t>
            </a:r>
            <a:r>
              <a:rPr lang="nl-NL" dirty="0" err="1"/>
              <a:t>this</a:t>
            </a:r>
            <a:r>
              <a:rPr lang="nl-NL" dirty="0"/>
              <a:t> appeal.</a:t>
            </a:r>
          </a:p>
          <a:p>
            <a:pPr lvl="1"/>
            <a:r>
              <a:rPr lang="nl-NL" dirty="0"/>
              <a:t>But </a:t>
            </a:r>
            <a:r>
              <a:rPr lang="nl-NL" dirty="0" err="1"/>
              <a:t>seems</a:t>
            </a:r>
            <a:r>
              <a:rPr lang="nl-NL" dirty="0"/>
              <a:t> </a:t>
            </a:r>
            <a:r>
              <a:rPr lang="nl-NL" dirty="0" err="1"/>
              <a:t>to</a:t>
            </a:r>
            <a:r>
              <a:rPr lang="nl-NL" dirty="0"/>
              <a:t> do </a:t>
            </a:r>
            <a:r>
              <a:rPr lang="nl-NL" dirty="0" err="1"/>
              <a:t>so</a:t>
            </a:r>
            <a:r>
              <a:rPr lang="nl-NL" dirty="0"/>
              <a:t>.</a:t>
            </a:r>
          </a:p>
          <a:p>
            <a:pPr lvl="1"/>
            <a:r>
              <a:rPr lang="nl-NL" dirty="0" err="1"/>
              <a:t>If</a:t>
            </a:r>
            <a:r>
              <a:rPr lang="nl-NL" dirty="0"/>
              <a:t> </a:t>
            </a:r>
            <a:r>
              <a:rPr lang="nl-NL" dirty="0" err="1"/>
              <a:t>there</a:t>
            </a:r>
            <a:r>
              <a:rPr lang="nl-NL" dirty="0"/>
              <a:t> is no </a:t>
            </a:r>
            <a:r>
              <a:rPr lang="nl-NL" dirty="0" err="1"/>
              <a:t>longer</a:t>
            </a:r>
            <a:r>
              <a:rPr lang="nl-NL" dirty="0"/>
              <a:t> a pending </a:t>
            </a:r>
            <a:r>
              <a:rPr lang="nl-NL" dirty="0" err="1"/>
              <a:t>national</a:t>
            </a:r>
            <a:r>
              <a:rPr lang="nl-NL" dirty="0"/>
              <a:t> case </a:t>
            </a:r>
            <a:r>
              <a:rPr lang="nl-NL" dirty="0" err="1"/>
              <a:t>the</a:t>
            </a:r>
            <a:r>
              <a:rPr lang="nl-NL" dirty="0"/>
              <a:t> CJEU </a:t>
            </a:r>
            <a:r>
              <a:rPr lang="nl-NL" dirty="0" err="1"/>
              <a:t>will</a:t>
            </a:r>
            <a:r>
              <a:rPr lang="nl-NL" dirty="0"/>
              <a:t> </a:t>
            </a:r>
            <a:r>
              <a:rPr lang="nl-NL" dirty="0" err="1"/>
              <a:t>not</a:t>
            </a:r>
            <a:r>
              <a:rPr lang="nl-NL" dirty="0"/>
              <a:t> </a:t>
            </a:r>
            <a:r>
              <a:rPr lang="nl-NL" dirty="0" err="1"/>
              <a:t>answer</a:t>
            </a:r>
            <a:r>
              <a:rPr lang="nl-NL" dirty="0"/>
              <a:t> </a:t>
            </a:r>
            <a:r>
              <a:rPr lang="nl-NL" dirty="0" err="1"/>
              <a:t>the</a:t>
            </a:r>
            <a:r>
              <a:rPr lang="nl-NL" dirty="0"/>
              <a:t> </a:t>
            </a:r>
            <a:r>
              <a:rPr lang="nl-NL" dirty="0" err="1"/>
              <a:t>questions</a:t>
            </a:r>
            <a:r>
              <a:rPr lang="nl-NL" dirty="0"/>
              <a:t>.</a:t>
            </a:r>
          </a:p>
        </p:txBody>
      </p:sp>
    </p:spTree>
    <p:extLst>
      <p:ext uri="{BB962C8B-B14F-4D97-AF65-F5344CB8AC3E}">
        <p14:creationId xmlns:p14="http://schemas.microsoft.com/office/powerpoint/2010/main" val="24455724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640809C-4A8B-FCE4-8607-376742C7DE11}"/>
              </a:ext>
            </a:extLst>
          </p:cNvPr>
          <p:cNvSpPr>
            <a:spLocks noGrp="1"/>
          </p:cNvSpPr>
          <p:nvPr>
            <p:ph idx="1"/>
          </p:nvPr>
        </p:nvSpPr>
        <p:spPr>
          <a:xfrm>
            <a:off x="838200" y="3588576"/>
            <a:ext cx="10515600" cy="3110607"/>
          </a:xfrm>
        </p:spPr>
        <p:txBody>
          <a:bodyPr>
            <a:normAutofit/>
          </a:bodyPr>
          <a:lstStyle/>
          <a:p>
            <a:r>
              <a:rPr lang="nl-NL" dirty="0"/>
              <a:t>‘use in </a:t>
            </a:r>
            <a:r>
              <a:rPr lang="nl-NL" dirty="0" err="1"/>
              <a:t>the</a:t>
            </a:r>
            <a:r>
              <a:rPr lang="nl-NL" dirty="0"/>
              <a:t> course of </a:t>
            </a:r>
            <a:r>
              <a:rPr lang="nl-NL" dirty="0" err="1"/>
              <a:t>trade</a:t>
            </a:r>
            <a:r>
              <a:rPr lang="nl-NL" dirty="0"/>
              <a:t>’? </a:t>
            </a:r>
          </a:p>
          <a:p>
            <a:r>
              <a:rPr lang="nl-NL" dirty="0"/>
              <a:t>‘use as a TM’?  (</a:t>
            </a:r>
            <a:r>
              <a:rPr lang="nl-NL" dirty="0" err="1"/>
              <a:t>for</a:t>
            </a:r>
            <a:r>
              <a:rPr lang="nl-NL" dirty="0"/>
              <a:t> </a:t>
            </a:r>
            <a:r>
              <a:rPr lang="nl-NL" dirty="0" err="1"/>
              <a:t>distinguishing</a:t>
            </a:r>
            <a:r>
              <a:rPr lang="nl-NL" dirty="0"/>
              <a:t> </a:t>
            </a:r>
            <a:r>
              <a:rPr lang="nl-NL" dirty="0" err="1"/>
              <a:t>goods</a:t>
            </a:r>
            <a:r>
              <a:rPr lang="nl-NL" dirty="0"/>
              <a:t> or services)</a:t>
            </a:r>
          </a:p>
          <a:p>
            <a:r>
              <a:rPr lang="nl-NL" dirty="0"/>
              <a:t> </a:t>
            </a:r>
            <a:r>
              <a:rPr lang="nl-NL" dirty="0" err="1"/>
              <a:t>confusion</a:t>
            </a:r>
            <a:r>
              <a:rPr lang="nl-NL" dirty="0"/>
              <a:t>? unfair advantage? detriment? (</a:t>
            </a:r>
            <a:r>
              <a:rPr lang="nl-NL" dirty="0" err="1"/>
              <a:t>intent</a:t>
            </a:r>
            <a:r>
              <a:rPr lang="nl-NL" dirty="0"/>
              <a:t> </a:t>
            </a:r>
            <a:r>
              <a:rPr lang="nl-NL" dirty="0" err="1"/>
              <a:t>to</a:t>
            </a:r>
            <a:r>
              <a:rPr lang="nl-NL" dirty="0"/>
              <a:t> </a:t>
            </a:r>
            <a:r>
              <a:rPr lang="nl-NL" dirty="0" err="1"/>
              <a:t>harm</a:t>
            </a:r>
            <a:r>
              <a:rPr lang="nl-NL" dirty="0"/>
              <a:t>?)</a:t>
            </a:r>
          </a:p>
          <a:p>
            <a:r>
              <a:rPr lang="nl-NL" dirty="0"/>
              <a:t>‘</a:t>
            </a:r>
            <a:r>
              <a:rPr lang="nl-NL" dirty="0" err="1"/>
              <a:t>due</a:t>
            </a:r>
            <a:r>
              <a:rPr lang="nl-NL" dirty="0"/>
              <a:t> </a:t>
            </a:r>
            <a:r>
              <a:rPr lang="nl-NL" dirty="0" err="1"/>
              <a:t>cause</a:t>
            </a:r>
            <a:r>
              <a:rPr lang="nl-NL" dirty="0"/>
              <a:t>’?  (free speech / </a:t>
            </a:r>
            <a:r>
              <a:rPr lang="nl-NL" dirty="0" err="1"/>
              <a:t>artistic</a:t>
            </a:r>
            <a:r>
              <a:rPr lang="nl-NL" dirty="0"/>
              <a:t> </a:t>
            </a:r>
            <a:r>
              <a:rPr lang="nl-NL" dirty="0" err="1"/>
              <a:t>freedom</a:t>
            </a:r>
            <a:r>
              <a:rPr lang="nl-NL" dirty="0"/>
              <a:t>)</a:t>
            </a:r>
          </a:p>
          <a:p>
            <a:r>
              <a:rPr lang="nl-NL" dirty="0"/>
              <a:t>‘</a:t>
            </a:r>
            <a:r>
              <a:rPr lang="nl-NL" dirty="0" err="1"/>
              <a:t>referential</a:t>
            </a:r>
            <a:r>
              <a:rPr lang="nl-NL" dirty="0"/>
              <a:t> use’?</a:t>
            </a:r>
          </a:p>
          <a:p>
            <a:r>
              <a:rPr lang="en-US" dirty="0"/>
              <a:t>‘in accordance with honest trade practices’? </a:t>
            </a:r>
            <a:endParaRPr lang="nl-NL" dirty="0"/>
          </a:p>
        </p:txBody>
      </p:sp>
      <p:pic>
        <p:nvPicPr>
          <p:cNvPr id="10" name="Afbeelding 9">
            <a:extLst>
              <a:ext uri="{FF2B5EF4-FFF2-40B4-BE49-F238E27FC236}">
                <a16:creationId xmlns:a16="http://schemas.microsoft.com/office/drawing/2014/main" id="{37AB3DBB-3D58-20CA-7B9B-7802F355EACD}"/>
              </a:ext>
            </a:extLst>
          </p:cNvPr>
          <p:cNvPicPr>
            <a:picLocks noChangeAspect="1"/>
          </p:cNvPicPr>
          <p:nvPr/>
        </p:nvPicPr>
        <p:blipFill>
          <a:blip r:embed="rId2"/>
          <a:stretch>
            <a:fillRect/>
          </a:stretch>
        </p:blipFill>
        <p:spPr>
          <a:xfrm>
            <a:off x="1324434" y="0"/>
            <a:ext cx="2358189" cy="3110607"/>
          </a:xfrm>
          <a:prstGeom prst="rect">
            <a:avLst/>
          </a:prstGeom>
        </p:spPr>
      </p:pic>
      <p:pic>
        <p:nvPicPr>
          <p:cNvPr id="11" name="Afbeelding 10">
            <a:extLst>
              <a:ext uri="{FF2B5EF4-FFF2-40B4-BE49-F238E27FC236}">
                <a16:creationId xmlns:a16="http://schemas.microsoft.com/office/drawing/2014/main" id="{1261EB0D-21CE-538A-456E-BD404D671331}"/>
              </a:ext>
            </a:extLst>
          </p:cNvPr>
          <p:cNvPicPr>
            <a:picLocks noChangeAspect="1"/>
          </p:cNvPicPr>
          <p:nvPr/>
        </p:nvPicPr>
        <p:blipFill>
          <a:blip r:embed="rId3"/>
          <a:stretch>
            <a:fillRect/>
          </a:stretch>
        </p:blipFill>
        <p:spPr>
          <a:xfrm>
            <a:off x="7306220" y="-1"/>
            <a:ext cx="2199127" cy="3110607"/>
          </a:xfrm>
          <a:prstGeom prst="rect">
            <a:avLst/>
          </a:prstGeom>
        </p:spPr>
      </p:pic>
      <p:pic>
        <p:nvPicPr>
          <p:cNvPr id="13" name="Afbeelding 12">
            <a:extLst>
              <a:ext uri="{FF2B5EF4-FFF2-40B4-BE49-F238E27FC236}">
                <a16:creationId xmlns:a16="http://schemas.microsoft.com/office/drawing/2014/main" id="{F4D1C45B-BEDD-F52D-DD21-AC7556435DEA}"/>
              </a:ext>
            </a:extLst>
          </p:cNvPr>
          <p:cNvPicPr>
            <a:picLocks noChangeAspect="1"/>
          </p:cNvPicPr>
          <p:nvPr/>
        </p:nvPicPr>
        <p:blipFill>
          <a:blip r:embed="rId4"/>
          <a:stretch>
            <a:fillRect/>
          </a:stretch>
        </p:blipFill>
        <p:spPr>
          <a:xfrm>
            <a:off x="4358039" y="0"/>
            <a:ext cx="2463222" cy="3110607"/>
          </a:xfrm>
          <a:prstGeom prst="rect">
            <a:avLst/>
          </a:prstGeom>
        </p:spPr>
      </p:pic>
    </p:spTree>
    <p:extLst>
      <p:ext uri="{BB962C8B-B14F-4D97-AF65-F5344CB8AC3E}">
        <p14:creationId xmlns:p14="http://schemas.microsoft.com/office/powerpoint/2010/main" val="3331521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999246-ABCE-6E47-DC42-2CC707CE5C11}"/>
              </a:ext>
            </a:extLst>
          </p:cNvPr>
          <p:cNvSpPr>
            <a:spLocks noGrp="1"/>
          </p:cNvSpPr>
          <p:nvPr>
            <p:ph type="title"/>
          </p:nvPr>
        </p:nvSpPr>
        <p:spPr/>
        <p:txBody>
          <a:bodyPr/>
          <a:lstStyle/>
          <a:p>
            <a:r>
              <a:rPr lang="nl-NL" dirty="0"/>
              <a:t>Article 2.20.2  Benelux Treaty on IP (BTIP)</a:t>
            </a:r>
          </a:p>
        </p:txBody>
      </p:sp>
      <p:sp>
        <p:nvSpPr>
          <p:cNvPr id="3" name="Tijdelijke aanduiding voor inhoud 2">
            <a:extLst>
              <a:ext uri="{FF2B5EF4-FFF2-40B4-BE49-F238E27FC236}">
                <a16:creationId xmlns:a16="http://schemas.microsoft.com/office/drawing/2014/main" id="{A81F32CF-7046-2687-6267-033570F9495E}"/>
              </a:ext>
            </a:extLst>
          </p:cNvPr>
          <p:cNvSpPr>
            <a:spLocks noGrp="1"/>
          </p:cNvSpPr>
          <p:nvPr>
            <p:ph idx="1"/>
          </p:nvPr>
        </p:nvSpPr>
        <p:spPr/>
        <p:txBody>
          <a:bodyPr>
            <a:normAutofit lnSpcReduction="10000"/>
          </a:bodyPr>
          <a:lstStyle/>
          <a:p>
            <a:pPr marL="0" indent="0">
              <a:buNone/>
            </a:pPr>
            <a:r>
              <a:rPr lang="nl-NL" dirty="0"/>
              <a:t>‘use in </a:t>
            </a:r>
            <a:r>
              <a:rPr lang="nl-NL" dirty="0" err="1"/>
              <a:t>the</a:t>
            </a:r>
            <a:r>
              <a:rPr lang="nl-NL" dirty="0"/>
              <a:t> course of </a:t>
            </a:r>
            <a:r>
              <a:rPr lang="nl-NL" dirty="0" err="1"/>
              <a:t>trade</a:t>
            </a:r>
            <a:r>
              <a:rPr lang="nl-NL" dirty="0"/>
              <a:t>’ </a:t>
            </a:r>
          </a:p>
          <a:p>
            <a:pPr marL="0" indent="0">
              <a:buNone/>
            </a:pPr>
            <a:r>
              <a:rPr lang="nl-NL" dirty="0"/>
              <a:t>‘</a:t>
            </a:r>
            <a:r>
              <a:rPr lang="nl-NL" dirty="0" err="1"/>
              <a:t>for</a:t>
            </a:r>
            <a:r>
              <a:rPr lang="nl-NL" dirty="0"/>
              <a:t> </a:t>
            </a:r>
            <a:r>
              <a:rPr lang="nl-NL" dirty="0" err="1"/>
              <a:t>distinguishing</a:t>
            </a:r>
            <a:r>
              <a:rPr lang="nl-NL" dirty="0"/>
              <a:t> </a:t>
            </a:r>
            <a:r>
              <a:rPr lang="nl-NL" dirty="0" err="1"/>
              <a:t>goods</a:t>
            </a:r>
            <a:r>
              <a:rPr lang="nl-NL" dirty="0"/>
              <a:t> or services’</a:t>
            </a:r>
          </a:p>
          <a:p>
            <a:pPr marL="0" indent="0">
              <a:buNone/>
            </a:pPr>
            <a:endParaRPr lang="nl-NL" dirty="0"/>
          </a:p>
          <a:p>
            <a:pPr marL="0" indent="0">
              <a:buNone/>
            </a:pPr>
            <a:r>
              <a:rPr lang="nl-NL" dirty="0"/>
              <a:t>A ‘double </a:t>
            </a:r>
            <a:r>
              <a:rPr lang="nl-NL" dirty="0" err="1"/>
              <a:t>identity</a:t>
            </a:r>
            <a:r>
              <a:rPr lang="nl-NL" dirty="0"/>
              <a:t>’</a:t>
            </a:r>
          </a:p>
          <a:p>
            <a:pPr marL="0" indent="0">
              <a:buNone/>
            </a:pPr>
            <a:r>
              <a:rPr lang="nl-NL" dirty="0"/>
              <a:t>B ‘double </a:t>
            </a:r>
            <a:r>
              <a:rPr lang="nl-NL" dirty="0" err="1"/>
              <a:t>similarity</a:t>
            </a:r>
            <a:r>
              <a:rPr lang="nl-NL" dirty="0"/>
              <a:t>’ +  </a:t>
            </a:r>
            <a:r>
              <a:rPr lang="nl-NL" dirty="0" err="1"/>
              <a:t>likelihood</a:t>
            </a:r>
            <a:r>
              <a:rPr lang="nl-NL" dirty="0"/>
              <a:t> of </a:t>
            </a:r>
            <a:r>
              <a:rPr lang="nl-NL" dirty="0" err="1"/>
              <a:t>confusion</a:t>
            </a:r>
            <a:endParaRPr lang="nl-NL" dirty="0"/>
          </a:p>
          <a:p>
            <a:pPr marL="0" indent="0">
              <a:buNone/>
            </a:pPr>
            <a:r>
              <a:rPr lang="nl-NL" dirty="0"/>
              <a:t>C </a:t>
            </a:r>
            <a:r>
              <a:rPr lang="nl-NL" dirty="0" err="1"/>
              <a:t>similar</a:t>
            </a:r>
            <a:r>
              <a:rPr lang="nl-NL" dirty="0"/>
              <a:t> </a:t>
            </a:r>
            <a:r>
              <a:rPr lang="nl-NL" dirty="0" err="1"/>
              <a:t>sign</a:t>
            </a:r>
            <a:r>
              <a:rPr lang="nl-NL" dirty="0"/>
              <a:t> + </a:t>
            </a:r>
            <a:r>
              <a:rPr lang="nl-NL" dirty="0" err="1"/>
              <a:t>reputation</a:t>
            </a:r>
            <a:r>
              <a:rPr lang="nl-NL" dirty="0"/>
              <a:t> + unfair advantage or detriment + no ‘</a:t>
            </a:r>
            <a:r>
              <a:rPr lang="nl-NL" dirty="0" err="1"/>
              <a:t>due</a:t>
            </a:r>
            <a:r>
              <a:rPr lang="nl-NL" dirty="0"/>
              <a:t> </a:t>
            </a:r>
            <a:r>
              <a:rPr lang="nl-NL" dirty="0" err="1"/>
              <a:t>cause</a:t>
            </a:r>
            <a:r>
              <a:rPr lang="nl-NL" dirty="0"/>
              <a:t>’</a:t>
            </a:r>
          </a:p>
          <a:p>
            <a:pPr marL="0" indent="0">
              <a:buNone/>
            </a:pPr>
            <a:endParaRPr lang="nl-NL" dirty="0"/>
          </a:p>
          <a:p>
            <a:pPr marL="0" indent="0">
              <a:buNone/>
            </a:pPr>
            <a:r>
              <a:rPr lang="nl-NL" dirty="0"/>
              <a:t>(</a:t>
            </a:r>
            <a:r>
              <a:rPr lang="nl-NL" dirty="0" err="1"/>
              <a:t>identical</a:t>
            </a:r>
            <a:r>
              <a:rPr lang="nl-NL" dirty="0"/>
              <a:t> </a:t>
            </a:r>
            <a:r>
              <a:rPr lang="nl-NL" dirty="0" err="1"/>
              <a:t>to</a:t>
            </a:r>
            <a:r>
              <a:rPr lang="nl-NL" dirty="0"/>
              <a:t> </a:t>
            </a:r>
            <a:r>
              <a:rPr lang="nl-NL" dirty="0" err="1"/>
              <a:t>current</a:t>
            </a:r>
            <a:r>
              <a:rPr lang="nl-NL" dirty="0"/>
              <a:t> art. 10.2 TM dir. / 9.2 TM reg.)</a:t>
            </a:r>
          </a:p>
        </p:txBody>
      </p:sp>
    </p:spTree>
    <p:extLst>
      <p:ext uri="{BB962C8B-B14F-4D97-AF65-F5344CB8AC3E}">
        <p14:creationId xmlns:p14="http://schemas.microsoft.com/office/powerpoint/2010/main" val="2560222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999246-ABCE-6E47-DC42-2CC707CE5C11}"/>
              </a:ext>
            </a:extLst>
          </p:cNvPr>
          <p:cNvSpPr>
            <a:spLocks noGrp="1"/>
          </p:cNvSpPr>
          <p:nvPr>
            <p:ph type="title"/>
          </p:nvPr>
        </p:nvSpPr>
        <p:spPr/>
        <p:txBody>
          <a:bodyPr/>
          <a:lstStyle/>
          <a:p>
            <a:r>
              <a:rPr lang="nl-NL" dirty="0"/>
              <a:t>Article 2.20.2  Benelux Treaty on IP</a:t>
            </a:r>
          </a:p>
        </p:txBody>
      </p:sp>
      <p:sp>
        <p:nvSpPr>
          <p:cNvPr id="3" name="Tijdelijke aanduiding voor inhoud 2">
            <a:extLst>
              <a:ext uri="{FF2B5EF4-FFF2-40B4-BE49-F238E27FC236}">
                <a16:creationId xmlns:a16="http://schemas.microsoft.com/office/drawing/2014/main" id="{A81F32CF-7046-2687-6267-033570F9495E}"/>
              </a:ext>
            </a:extLst>
          </p:cNvPr>
          <p:cNvSpPr>
            <a:spLocks noGrp="1"/>
          </p:cNvSpPr>
          <p:nvPr>
            <p:ph idx="1"/>
          </p:nvPr>
        </p:nvSpPr>
        <p:spPr/>
        <p:txBody>
          <a:bodyPr>
            <a:normAutofit/>
          </a:bodyPr>
          <a:lstStyle/>
          <a:p>
            <a:pPr marL="0" indent="0">
              <a:buNone/>
            </a:pPr>
            <a:r>
              <a:rPr lang="en-US" dirty="0"/>
              <a:t>Sub D</a:t>
            </a:r>
          </a:p>
          <a:p>
            <a:r>
              <a:rPr lang="en-US" dirty="0"/>
              <a:t>‘use for purposes other than those of distinguishing goods or services’</a:t>
            </a:r>
          </a:p>
          <a:p>
            <a:r>
              <a:rPr lang="en-US" dirty="0"/>
              <a:t>no ‘due cause</a:t>
            </a:r>
          </a:p>
          <a:p>
            <a:r>
              <a:rPr lang="en-US" dirty="0"/>
              <a:t>unfair advantage or detriment</a:t>
            </a:r>
          </a:p>
          <a:p>
            <a:pPr marL="0" indent="0">
              <a:buNone/>
            </a:pPr>
            <a:endParaRPr lang="nl-NL" dirty="0"/>
          </a:p>
          <a:p>
            <a:pPr marL="0" indent="0">
              <a:buNone/>
            </a:pPr>
            <a:r>
              <a:rPr lang="nl-NL" dirty="0"/>
              <a:t>(compare art. 10.6 TM dir.)</a:t>
            </a:r>
          </a:p>
        </p:txBody>
      </p:sp>
      <p:pic>
        <p:nvPicPr>
          <p:cNvPr id="4" name="Afbeelding 3">
            <a:extLst>
              <a:ext uri="{FF2B5EF4-FFF2-40B4-BE49-F238E27FC236}">
                <a16:creationId xmlns:a16="http://schemas.microsoft.com/office/drawing/2014/main" id="{F75B1422-F6B0-61FE-3FD8-3575A5338AB1}"/>
              </a:ext>
            </a:extLst>
          </p:cNvPr>
          <p:cNvPicPr>
            <a:picLocks noChangeAspect="1"/>
          </p:cNvPicPr>
          <p:nvPr/>
        </p:nvPicPr>
        <p:blipFill>
          <a:blip r:embed="rId2"/>
          <a:stretch>
            <a:fillRect/>
          </a:stretch>
        </p:blipFill>
        <p:spPr>
          <a:xfrm>
            <a:off x="4655132" y="5909912"/>
            <a:ext cx="7166184" cy="582963"/>
          </a:xfrm>
          <a:prstGeom prst="rect">
            <a:avLst/>
          </a:prstGeom>
        </p:spPr>
      </p:pic>
    </p:spTree>
    <p:extLst>
      <p:ext uri="{BB962C8B-B14F-4D97-AF65-F5344CB8AC3E}">
        <p14:creationId xmlns:p14="http://schemas.microsoft.com/office/powerpoint/2010/main" val="838792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999246-ABCE-6E47-DC42-2CC707CE5C11}"/>
              </a:ext>
            </a:extLst>
          </p:cNvPr>
          <p:cNvSpPr>
            <a:spLocks noGrp="1"/>
          </p:cNvSpPr>
          <p:nvPr>
            <p:ph type="title"/>
          </p:nvPr>
        </p:nvSpPr>
        <p:spPr/>
        <p:txBody>
          <a:bodyPr/>
          <a:lstStyle/>
          <a:p>
            <a:r>
              <a:rPr lang="nl-NL" dirty="0"/>
              <a:t>Article 2.23.1.b&amp;c  Benelux Treaty on IP</a:t>
            </a:r>
          </a:p>
        </p:txBody>
      </p:sp>
      <p:sp>
        <p:nvSpPr>
          <p:cNvPr id="3" name="Tijdelijke aanduiding voor inhoud 2">
            <a:extLst>
              <a:ext uri="{FF2B5EF4-FFF2-40B4-BE49-F238E27FC236}">
                <a16:creationId xmlns:a16="http://schemas.microsoft.com/office/drawing/2014/main" id="{A81F32CF-7046-2687-6267-033570F9495E}"/>
              </a:ext>
            </a:extLst>
          </p:cNvPr>
          <p:cNvSpPr>
            <a:spLocks noGrp="1"/>
          </p:cNvSpPr>
          <p:nvPr>
            <p:ph idx="1"/>
          </p:nvPr>
        </p:nvSpPr>
        <p:spPr/>
        <p:txBody>
          <a:bodyPr>
            <a:normAutofit/>
          </a:bodyPr>
          <a:lstStyle/>
          <a:p>
            <a:pPr marL="0" indent="0">
              <a:buNone/>
            </a:pPr>
            <a:r>
              <a:rPr lang="en-US" dirty="0"/>
              <a:t>A TM trademark shall not entitle the proprietor to prohibit a third party from using, in the course of trade: […]</a:t>
            </a:r>
          </a:p>
          <a:p>
            <a:pPr marL="0" indent="0">
              <a:buNone/>
            </a:pPr>
            <a:r>
              <a:rPr lang="en-US" dirty="0"/>
              <a:t>b. signs or indications […] which concern […] </a:t>
            </a:r>
            <a:r>
              <a:rPr lang="en-US" b="1" dirty="0"/>
              <a:t>characteristics</a:t>
            </a:r>
            <a:r>
              <a:rPr lang="en-US" dirty="0"/>
              <a:t> of goods or services; </a:t>
            </a:r>
          </a:p>
          <a:p>
            <a:pPr marL="0" indent="0">
              <a:buNone/>
            </a:pPr>
            <a:r>
              <a:rPr lang="en-US" dirty="0"/>
              <a:t>c. the trademark for the purpose of identifying or </a:t>
            </a:r>
            <a:r>
              <a:rPr lang="en-US" b="1" dirty="0"/>
              <a:t>referring</a:t>
            </a:r>
            <a:r>
              <a:rPr lang="en-US" dirty="0"/>
              <a:t> to goods or services as those of the proprietor of that trademark</a:t>
            </a:r>
          </a:p>
          <a:p>
            <a:pPr marL="0" indent="0">
              <a:buNone/>
            </a:pPr>
            <a:r>
              <a:rPr lang="en-US" dirty="0"/>
              <a:t>provided that such use is made in accordance with honest practices in industrial or commercial matters.</a:t>
            </a:r>
            <a:endParaRPr lang="nl-NL" dirty="0"/>
          </a:p>
          <a:p>
            <a:pPr marL="0" indent="0">
              <a:buNone/>
            </a:pPr>
            <a:r>
              <a:rPr lang="nl-NL" dirty="0"/>
              <a:t>(</a:t>
            </a:r>
            <a:r>
              <a:rPr lang="nl-NL" dirty="0" err="1"/>
              <a:t>identical</a:t>
            </a:r>
            <a:r>
              <a:rPr lang="nl-NL" dirty="0"/>
              <a:t> </a:t>
            </a:r>
            <a:r>
              <a:rPr lang="nl-NL" dirty="0" err="1"/>
              <a:t>to</a:t>
            </a:r>
            <a:r>
              <a:rPr lang="nl-NL" dirty="0"/>
              <a:t> art. 14.1.b&amp;c TM dir. / 14.1.b&amp;c TM reg. )</a:t>
            </a:r>
          </a:p>
        </p:txBody>
      </p:sp>
    </p:spTree>
    <p:extLst>
      <p:ext uri="{BB962C8B-B14F-4D97-AF65-F5344CB8AC3E}">
        <p14:creationId xmlns:p14="http://schemas.microsoft.com/office/powerpoint/2010/main" val="547574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ACE4B2-3F28-9F4D-3638-A8297E102033}"/>
              </a:ext>
            </a:extLst>
          </p:cNvPr>
          <p:cNvSpPr>
            <a:spLocks noGrp="1"/>
          </p:cNvSpPr>
          <p:nvPr>
            <p:ph type="title"/>
          </p:nvPr>
        </p:nvSpPr>
        <p:spPr/>
        <p:txBody>
          <a:bodyPr/>
          <a:lstStyle/>
          <a:p>
            <a:pPr algn="ctr"/>
            <a:r>
              <a:rPr lang="nl-NL" b="1" dirty="0"/>
              <a:t>Dom Perignon / Cedric Art</a:t>
            </a:r>
          </a:p>
        </p:txBody>
      </p:sp>
      <p:pic>
        <p:nvPicPr>
          <p:cNvPr id="4" name="Afbeelding 3">
            <a:extLst>
              <a:ext uri="{FF2B5EF4-FFF2-40B4-BE49-F238E27FC236}">
                <a16:creationId xmlns:a16="http://schemas.microsoft.com/office/drawing/2014/main" id="{7A46E589-9453-B159-EC5A-AD008C0B814B}"/>
              </a:ext>
            </a:extLst>
          </p:cNvPr>
          <p:cNvPicPr>
            <a:picLocks noChangeAspect="1"/>
          </p:cNvPicPr>
          <p:nvPr/>
        </p:nvPicPr>
        <p:blipFill>
          <a:blip r:embed="rId2"/>
          <a:stretch>
            <a:fillRect/>
          </a:stretch>
        </p:blipFill>
        <p:spPr>
          <a:xfrm>
            <a:off x="4292868" y="2245694"/>
            <a:ext cx="3235470" cy="3931269"/>
          </a:xfrm>
          <a:prstGeom prst="rect">
            <a:avLst/>
          </a:prstGeom>
        </p:spPr>
      </p:pic>
    </p:spTree>
    <p:extLst>
      <p:ext uri="{BB962C8B-B14F-4D97-AF65-F5344CB8AC3E}">
        <p14:creationId xmlns:p14="http://schemas.microsoft.com/office/powerpoint/2010/main" val="2074798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41349F-A1C5-2C71-6CE0-99917C101A5B}"/>
              </a:ext>
            </a:extLst>
          </p:cNvPr>
          <p:cNvSpPr>
            <a:spLocks noGrp="1"/>
          </p:cNvSpPr>
          <p:nvPr>
            <p:ph type="title"/>
          </p:nvPr>
        </p:nvSpPr>
        <p:spPr/>
        <p:txBody>
          <a:bodyPr/>
          <a:lstStyle/>
          <a:p>
            <a:r>
              <a:rPr lang="nl-NL" dirty="0"/>
              <a:t>Dom Perignon / Cedric Art</a:t>
            </a:r>
          </a:p>
        </p:txBody>
      </p:sp>
      <p:sp>
        <p:nvSpPr>
          <p:cNvPr id="3" name="Tijdelijke aanduiding voor inhoud 2">
            <a:extLst>
              <a:ext uri="{FF2B5EF4-FFF2-40B4-BE49-F238E27FC236}">
                <a16:creationId xmlns:a16="http://schemas.microsoft.com/office/drawing/2014/main" id="{A72BDD79-F8F6-8982-845A-43917B790011}"/>
              </a:ext>
            </a:extLst>
          </p:cNvPr>
          <p:cNvSpPr>
            <a:spLocks noGrp="1"/>
          </p:cNvSpPr>
          <p:nvPr>
            <p:ph idx="1"/>
          </p:nvPr>
        </p:nvSpPr>
        <p:spPr/>
        <p:txBody>
          <a:bodyPr/>
          <a:lstStyle/>
          <a:p>
            <a:pPr marL="0" indent="0">
              <a:buNone/>
            </a:pPr>
            <a:r>
              <a:rPr lang="fr-FR" dirty="0"/>
              <a:t>Moët Hennessy Champagne Services (MHCS) v Cedric Art</a:t>
            </a:r>
          </a:p>
          <a:p>
            <a:pPr marL="0" indent="0">
              <a:buNone/>
            </a:pPr>
            <a:endParaRPr lang="fr-FR" dirty="0"/>
          </a:p>
          <a:p>
            <a:pPr marL="0" indent="0">
              <a:buNone/>
            </a:pPr>
            <a:endParaRPr lang="nl-NL" dirty="0"/>
          </a:p>
        </p:txBody>
      </p:sp>
      <p:pic>
        <p:nvPicPr>
          <p:cNvPr id="4" name="Afbeelding 3">
            <a:extLst>
              <a:ext uri="{FF2B5EF4-FFF2-40B4-BE49-F238E27FC236}">
                <a16:creationId xmlns:a16="http://schemas.microsoft.com/office/drawing/2014/main" id="{88CF6F30-8876-5978-2E08-1D05E07368AB}"/>
              </a:ext>
            </a:extLst>
          </p:cNvPr>
          <p:cNvPicPr>
            <a:picLocks noChangeAspect="1"/>
          </p:cNvPicPr>
          <p:nvPr/>
        </p:nvPicPr>
        <p:blipFill>
          <a:blip r:embed="rId2"/>
          <a:stretch>
            <a:fillRect/>
          </a:stretch>
        </p:blipFill>
        <p:spPr>
          <a:xfrm>
            <a:off x="755918" y="2406016"/>
            <a:ext cx="4541914" cy="4218798"/>
          </a:xfrm>
          <a:prstGeom prst="rect">
            <a:avLst/>
          </a:prstGeom>
        </p:spPr>
      </p:pic>
      <p:pic>
        <p:nvPicPr>
          <p:cNvPr id="5" name="Afbeelding 4">
            <a:extLst>
              <a:ext uri="{FF2B5EF4-FFF2-40B4-BE49-F238E27FC236}">
                <a16:creationId xmlns:a16="http://schemas.microsoft.com/office/drawing/2014/main" id="{16F3CA2B-3A69-7966-03CF-D6591BFA2E38}"/>
              </a:ext>
            </a:extLst>
          </p:cNvPr>
          <p:cNvPicPr>
            <a:picLocks noChangeAspect="1"/>
          </p:cNvPicPr>
          <p:nvPr/>
        </p:nvPicPr>
        <p:blipFill>
          <a:blip r:embed="rId3"/>
          <a:stretch>
            <a:fillRect/>
          </a:stretch>
        </p:blipFill>
        <p:spPr>
          <a:xfrm>
            <a:off x="6005467" y="2338954"/>
            <a:ext cx="4834547" cy="4352921"/>
          </a:xfrm>
          <a:prstGeom prst="rect">
            <a:avLst/>
          </a:prstGeom>
        </p:spPr>
      </p:pic>
    </p:spTree>
    <p:extLst>
      <p:ext uri="{BB962C8B-B14F-4D97-AF65-F5344CB8AC3E}">
        <p14:creationId xmlns:p14="http://schemas.microsoft.com/office/powerpoint/2010/main" val="503527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AAC70D-FBE1-66E9-A32D-1EC5AFA90680}"/>
              </a:ext>
            </a:extLst>
          </p:cNvPr>
          <p:cNvSpPr>
            <a:spLocks noGrp="1"/>
          </p:cNvSpPr>
          <p:nvPr>
            <p:ph type="title"/>
          </p:nvPr>
        </p:nvSpPr>
        <p:spPr/>
        <p:txBody>
          <a:bodyPr>
            <a:normAutofit/>
          </a:bodyPr>
          <a:lstStyle/>
          <a:p>
            <a:r>
              <a:rPr lang="nl-NL" sz="4000" b="1" dirty="0" err="1"/>
              <a:t>Questions</a:t>
            </a:r>
            <a:r>
              <a:rPr lang="nl-NL" sz="4000" dirty="0"/>
              <a:t> of </a:t>
            </a:r>
            <a:r>
              <a:rPr lang="nl-NL" sz="4000" dirty="0" err="1"/>
              <a:t>the</a:t>
            </a:r>
            <a:r>
              <a:rPr lang="nl-NL" sz="4000" dirty="0"/>
              <a:t> Brussels Company Court </a:t>
            </a:r>
          </a:p>
        </p:txBody>
      </p:sp>
      <p:sp>
        <p:nvSpPr>
          <p:cNvPr id="3" name="Tijdelijke aanduiding voor inhoud 2">
            <a:extLst>
              <a:ext uri="{FF2B5EF4-FFF2-40B4-BE49-F238E27FC236}">
                <a16:creationId xmlns:a16="http://schemas.microsoft.com/office/drawing/2014/main" id="{1A49603A-B758-E32D-1806-D55024BAB149}"/>
              </a:ext>
            </a:extLst>
          </p:cNvPr>
          <p:cNvSpPr>
            <a:spLocks noGrp="1"/>
          </p:cNvSpPr>
          <p:nvPr>
            <p:ph idx="1"/>
          </p:nvPr>
        </p:nvSpPr>
        <p:spPr/>
        <p:txBody>
          <a:bodyPr>
            <a:normAutofit lnSpcReduction="10000"/>
          </a:bodyPr>
          <a:lstStyle/>
          <a:p>
            <a:r>
              <a:rPr lang="nl-NL" dirty="0" err="1"/>
              <a:t>Freedom</a:t>
            </a:r>
            <a:r>
              <a:rPr lang="nl-NL" dirty="0"/>
              <a:t> of information/ </a:t>
            </a:r>
            <a:r>
              <a:rPr lang="nl-NL" dirty="0" err="1"/>
              <a:t>artistic</a:t>
            </a:r>
            <a:r>
              <a:rPr lang="nl-NL" dirty="0"/>
              <a:t> </a:t>
            </a:r>
            <a:r>
              <a:rPr lang="nl-NL" dirty="0" err="1"/>
              <a:t>freedom</a:t>
            </a:r>
            <a:r>
              <a:rPr lang="nl-NL" dirty="0"/>
              <a:t> &gt; ‘</a:t>
            </a:r>
            <a:r>
              <a:rPr lang="nl-NL" dirty="0" err="1"/>
              <a:t>due</a:t>
            </a:r>
            <a:r>
              <a:rPr lang="nl-NL" dirty="0"/>
              <a:t> </a:t>
            </a:r>
            <a:r>
              <a:rPr lang="nl-NL" dirty="0" err="1"/>
              <a:t>cause</a:t>
            </a:r>
            <a:r>
              <a:rPr lang="nl-NL" dirty="0"/>
              <a:t>’? </a:t>
            </a:r>
          </a:p>
          <a:p>
            <a:pPr lvl="1"/>
            <a:r>
              <a:rPr lang="nl-NL" dirty="0"/>
              <a:t>Art. 10 ECHR , art. 11 EU Charter</a:t>
            </a:r>
          </a:p>
          <a:p>
            <a:r>
              <a:rPr lang="nl-NL" dirty="0" err="1"/>
              <a:t>What</a:t>
            </a:r>
            <a:r>
              <a:rPr lang="nl-NL" dirty="0"/>
              <a:t> are relevant criteria?</a:t>
            </a:r>
          </a:p>
          <a:p>
            <a:pPr lvl="1"/>
            <a:r>
              <a:rPr lang="nl-NL" dirty="0" err="1"/>
              <a:t>degree</a:t>
            </a:r>
            <a:r>
              <a:rPr lang="nl-NL" dirty="0"/>
              <a:t> of </a:t>
            </a:r>
            <a:r>
              <a:rPr lang="nl-NL" dirty="0" err="1"/>
              <a:t>commercal</a:t>
            </a:r>
            <a:r>
              <a:rPr lang="nl-NL" dirty="0"/>
              <a:t> </a:t>
            </a:r>
            <a:r>
              <a:rPr lang="nl-NL" dirty="0" err="1"/>
              <a:t>character</a:t>
            </a:r>
            <a:r>
              <a:rPr lang="nl-NL" dirty="0"/>
              <a:t> or </a:t>
            </a:r>
            <a:r>
              <a:rPr lang="nl-NL" dirty="0" err="1"/>
              <a:t>purpose</a:t>
            </a:r>
            <a:endParaRPr lang="nl-NL" dirty="0"/>
          </a:p>
          <a:p>
            <a:pPr lvl="1"/>
            <a:r>
              <a:rPr lang="nl-NL" dirty="0" err="1"/>
              <a:t>general</a:t>
            </a:r>
            <a:r>
              <a:rPr lang="nl-NL" dirty="0"/>
              <a:t> interest, public </a:t>
            </a:r>
            <a:r>
              <a:rPr lang="nl-NL" dirty="0" err="1"/>
              <a:t>debate</a:t>
            </a:r>
            <a:endParaRPr lang="nl-NL" dirty="0"/>
          </a:p>
          <a:p>
            <a:pPr lvl="1"/>
            <a:r>
              <a:rPr lang="nl-NL" dirty="0" err="1"/>
              <a:t>degree</a:t>
            </a:r>
            <a:r>
              <a:rPr lang="nl-NL" dirty="0"/>
              <a:t> </a:t>
            </a:r>
            <a:r>
              <a:rPr lang="nl-NL" dirty="0" err="1"/>
              <a:t>reputation</a:t>
            </a:r>
            <a:endParaRPr lang="nl-NL" dirty="0"/>
          </a:p>
          <a:p>
            <a:pPr lvl="1"/>
            <a:r>
              <a:rPr lang="nl-NL" dirty="0" err="1"/>
              <a:t>scale</a:t>
            </a:r>
            <a:r>
              <a:rPr lang="nl-NL" dirty="0"/>
              <a:t> of </a:t>
            </a:r>
            <a:r>
              <a:rPr lang="nl-NL" dirty="0" err="1"/>
              <a:t>the</a:t>
            </a:r>
            <a:r>
              <a:rPr lang="nl-NL" dirty="0"/>
              <a:t> use: </a:t>
            </a:r>
            <a:r>
              <a:rPr lang="nl-NL" dirty="0" err="1"/>
              <a:t>intensity</a:t>
            </a:r>
            <a:r>
              <a:rPr lang="nl-NL" dirty="0"/>
              <a:t>, </a:t>
            </a:r>
            <a:r>
              <a:rPr lang="nl-NL" dirty="0" err="1"/>
              <a:t>territory</a:t>
            </a:r>
            <a:r>
              <a:rPr lang="nl-NL" dirty="0"/>
              <a:t>, </a:t>
            </a:r>
            <a:r>
              <a:rPr lang="nl-NL" dirty="0" err="1"/>
              <a:t>duration</a:t>
            </a:r>
            <a:r>
              <a:rPr lang="nl-NL" dirty="0"/>
              <a:t>. In </a:t>
            </a:r>
            <a:r>
              <a:rPr lang="nl-NL" dirty="0" err="1"/>
              <a:t>relation</a:t>
            </a:r>
            <a:r>
              <a:rPr lang="nl-NL" dirty="0"/>
              <a:t> tot </a:t>
            </a:r>
            <a:r>
              <a:rPr lang="nl-NL" dirty="0" err="1"/>
              <a:t>the</a:t>
            </a:r>
            <a:r>
              <a:rPr lang="nl-NL" dirty="0"/>
              <a:t> </a:t>
            </a:r>
            <a:r>
              <a:rPr lang="nl-NL" dirty="0" err="1"/>
              <a:t>message</a:t>
            </a:r>
            <a:endParaRPr lang="nl-NL" dirty="0"/>
          </a:p>
          <a:p>
            <a:pPr lvl="1"/>
            <a:r>
              <a:rPr lang="nl-NL" dirty="0" err="1"/>
              <a:t>additional</a:t>
            </a:r>
            <a:r>
              <a:rPr lang="nl-NL" dirty="0"/>
              <a:t> </a:t>
            </a:r>
            <a:r>
              <a:rPr lang="nl-NL" dirty="0" err="1"/>
              <a:t>circumstances</a:t>
            </a:r>
            <a:r>
              <a:rPr lang="nl-NL" dirty="0"/>
              <a:t>, name of </a:t>
            </a:r>
            <a:r>
              <a:rPr lang="nl-NL" dirty="0" err="1"/>
              <a:t>the</a:t>
            </a:r>
            <a:r>
              <a:rPr lang="nl-NL" dirty="0"/>
              <a:t> </a:t>
            </a:r>
            <a:r>
              <a:rPr lang="nl-NL" dirty="0" err="1"/>
              <a:t>work</a:t>
            </a:r>
            <a:r>
              <a:rPr lang="nl-NL" dirty="0"/>
              <a:t> (‘</a:t>
            </a:r>
            <a:r>
              <a:rPr lang="nl-NL" dirty="0" err="1"/>
              <a:t>damn</a:t>
            </a:r>
            <a:r>
              <a:rPr lang="nl-NL" dirty="0"/>
              <a:t> </a:t>
            </a:r>
            <a:r>
              <a:rPr lang="nl-NL" dirty="0" err="1"/>
              <a:t>perignon</a:t>
            </a:r>
            <a:r>
              <a:rPr lang="nl-NL" dirty="0"/>
              <a:t>’). detriment , image of </a:t>
            </a:r>
            <a:r>
              <a:rPr lang="nl-NL" dirty="0" err="1"/>
              <a:t>the</a:t>
            </a:r>
            <a:r>
              <a:rPr lang="nl-NL" dirty="0"/>
              <a:t> TM (‘advertising </a:t>
            </a:r>
            <a:r>
              <a:rPr lang="nl-NL" dirty="0" err="1"/>
              <a:t>function</a:t>
            </a:r>
            <a:r>
              <a:rPr lang="nl-NL" dirty="0"/>
              <a:t>’)</a:t>
            </a:r>
          </a:p>
          <a:p>
            <a:pPr lvl="1"/>
            <a:r>
              <a:rPr lang="nl-NL" dirty="0" err="1"/>
              <a:t>own</a:t>
            </a:r>
            <a:r>
              <a:rPr lang="nl-NL" dirty="0"/>
              <a:t> </a:t>
            </a:r>
            <a:r>
              <a:rPr lang="nl-NL" dirty="0" err="1"/>
              <a:t>orignal</a:t>
            </a:r>
            <a:r>
              <a:rPr lang="nl-NL" dirty="0"/>
              <a:t> </a:t>
            </a:r>
            <a:r>
              <a:rPr lang="nl-NL" dirty="0" err="1"/>
              <a:t>contribution</a:t>
            </a:r>
            <a:r>
              <a:rPr lang="nl-NL" dirty="0"/>
              <a:t>, </a:t>
            </a:r>
            <a:r>
              <a:rPr lang="nl-NL" dirty="0" err="1"/>
              <a:t>avoidance</a:t>
            </a:r>
            <a:r>
              <a:rPr lang="nl-NL" dirty="0"/>
              <a:t> of </a:t>
            </a:r>
            <a:r>
              <a:rPr lang="nl-NL" dirty="0" err="1"/>
              <a:t>confusion</a:t>
            </a:r>
            <a:r>
              <a:rPr lang="nl-NL" dirty="0"/>
              <a:t> or </a:t>
            </a:r>
            <a:r>
              <a:rPr lang="nl-NL" dirty="0" err="1"/>
              <a:t>association</a:t>
            </a:r>
            <a:r>
              <a:rPr lang="nl-NL" dirty="0"/>
              <a:t> (‘</a:t>
            </a:r>
            <a:r>
              <a:rPr lang="nl-NL" dirty="0" err="1"/>
              <a:t>origin</a:t>
            </a:r>
            <a:r>
              <a:rPr lang="nl-NL" dirty="0"/>
              <a:t> </a:t>
            </a:r>
            <a:r>
              <a:rPr lang="nl-NL" dirty="0" err="1"/>
              <a:t>function</a:t>
            </a:r>
            <a:r>
              <a:rPr lang="nl-NL" dirty="0"/>
              <a:t>’)</a:t>
            </a:r>
          </a:p>
          <a:p>
            <a:endParaRPr lang="nl-NL" dirty="0"/>
          </a:p>
        </p:txBody>
      </p:sp>
    </p:spTree>
    <p:extLst>
      <p:ext uri="{BB962C8B-B14F-4D97-AF65-F5344CB8AC3E}">
        <p14:creationId xmlns:p14="http://schemas.microsoft.com/office/powerpoint/2010/main" val="2235918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1B749F-6E8E-C197-20C6-C8052DEBFB08}"/>
              </a:ext>
            </a:extLst>
          </p:cNvPr>
          <p:cNvSpPr>
            <a:spLocks noGrp="1"/>
          </p:cNvSpPr>
          <p:nvPr>
            <p:ph type="title"/>
          </p:nvPr>
        </p:nvSpPr>
        <p:spPr/>
        <p:txBody>
          <a:bodyPr/>
          <a:lstStyle/>
          <a:p>
            <a:r>
              <a:rPr lang="en-US" b="1" dirty="0"/>
              <a:t>Answer</a:t>
            </a:r>
            <a:r>
              <a:rPr lang="en-US" dirty="0"/>
              <a:t> by the Benelux Court</a:t>
            </a:r>
            <a:endParaRPr lang="nl-NL" dirty="0"/>
          </a:p>
        </p:txBody>
      </p:sp>
      <p:sp>
        <p:nvSpPr>
          <p:cNvPr id="3" name="Tijdelijke aanduiding voor inhoud 2">
            <a:extLst>
              <a:ext uri="{FF2B5EF4-FFF2-40B4-BE49-F238E27FC236}">
                <a16:creationId xmlns:a16="http://schemas.microsoft.com/office/drawing/2014/main" id="{BA1F8620-ABD8-9E7A-881B-1E45424F323B}"/>
              </a:ext>
            </a:extLst>
          </p:cNvPr>
          <p:cNvSpPr>
            <a:spLocks noGrp="1"/>
          </p:cNvSpPr>
          <p:nvPr>
            <p:ph idx="1"/>
          </p:nvPr>
        </p:nvSpPr>
        <p:spPr/>
        <p:txBody>
          <a:bodyPr>
            <a:normAutofit/>
          </a:bodyPr>
          <a:lstStyle/>
          <a:p>
            <a:r>
              <a:rPr lang="nl-NL" dirty="0"/>
              <a:t>Reference is made </a:t>
            </a:r>
            <a:r>
              <a:rPr lang="nl-NL" dirty="0" err="1"/>
              <a:t>to</a:t>
            </a:r>
            <a:r>
              <a:rPr lang="nl-NL" dirty="0"/>
              <a:t> CJEU Leidse Plein Beheer / Red Bull</a:t>
            </a:r>
          </a:p>
          <a:p>
            <a:endParaRPr lang="nl-NL" dirty="0"/>
          </a:p>
          <a:p>
            <a:r>
              <a:rPr lang="en-US" dirty="0"/>
              <a:t>“the concept of ‘due cause’ may not only include objectively overriding reasons but may also relate to the </a:t>
            </a:r>
            <a:r>
              <a:rPr lang="en-US" b="1" dirty="0"/>
              <a:t>subjective interests </a:t>
            </a:r>
            <a:r>
              <a:rPr lang="en-US" dirty="0"/>
              <a:t>of a third party using a sign which is identical or similar to the mark with a reputation”.</a:t>
            </a:r>
          </a:p>
          <a:p>
            <a:r>
              <a:rPr lang="en-US" dirty="0"/>
              <a:t>“</a:t>
            </a:r>
            <a:r>
              <a:rPr lang="en-US" b="1" dirty="0"/>
              <a:t>to strike a balance </a:t>
            </a:r>
            <a:r>
              <a:rPr lang="en-US" dirty="0"/>
              <a:t>between the interests in question by taking account, […] the interests of the third party using that sign”. </a:t>
            </a:r>
          </a:p>
          <a:p>
            <a:pPr algn="r"/>
            <a:r>
              <a:rPr lang="en-US" dirty="0"/>
              <a:t>point 45-46</a:t>
            </a:r>
          </a:p>
        </p:txBody>
      </p:sp>
      <p:pic>
        <p:nvPicPr>
          <p:cNvPr id="4" name="Afbeelding 3">
            <a:extLst>
              <a:ext uri="{FF2B5EF4-FFF2-40B4-BE49-F238E27FC236}">
                <a16:creationId xmlns:a16="http://schemas.microsoft.com/office/drawing/2014/main" id="{EC8EA2F1-4172-BFE9-09F9-B6ACF51A400B}"/>
              </a:ext>
            </a:extLst>
          </p:cNvPr>
          <p:cNvPicPr>
            <a:picLocks noChangeAspect="1"/>
          </p:cNvPicPr>
          <p:nvPr/>
        </p:nvPicPr>
        <p:blipFill>
          <a:blip r:embed="rId2"/>
          <a:stretch>
            <a:fillRect/>
          </a:stretch>
        </p:blipFill>
        <p:spPr>
          <a:xfrm>
            <a:off x="10218680" y="1208961"/>
            <a:ext cx="646232" cy="1414395"/>
          </a:xfrm>
          <a:prstGeom prst="rect">
            <a:avLst/>
          </a:prstGeom>
        </p:spPr>
      </p:pic>
    </p:spTree>
    <p:extLst>
      <p:ext uri="{BB962C8B-B14F-4D97-AF65-F5344CB8AC3E}">
        <p14:creationId xmlns:p14="http://schemas.microsoft.com/office/powerpoint/2010/main" val="301213567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1450</Words>
  <Application>Microsoft Office PowerPoint</Application>
  <PresentationFormat>Widescreen</PresentationFormat>
  <Paragraphs>122</Paragraphs>
  <Slides>28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Aptos</vt:lpstr>
      <vt:lpstr>Aptos Display</vt:lpstr>
      <vt:lpstr>Arial</vt:lpstr>
      <vt:lpstr>Kantoorthema</vt:lpstr>
      <vt:lpstr>Use of marks beyond indicating origin  in the Benelux  Dom Perignon, Jiskefet &amp; IKEA  TLI 2024, Maastricht</vt:lpstr>
      <vt:lpstr>PowerPoint Presentation</vt:lpstr>
      <vt:lpstr>Article 2.20.2  Benelux Treaty on IP (BTIP)</vt:lpstr>
      <vt:lpstr>Article 2.20.2  Benelux Treaty on IP</vt:lpstr>
      <vt:lpstr>Article 2.23.1.b&amp;c  Benelux Treaty on IP</vt:lpstr>
      <vt:lpstr>Dom Perignon / Cedric Art</vt:lpstr>
      <vt:lpstr>Dom Perignon / Cedric Art</vt:lpstr>
      <vt:lpstr>Questions of the Brussels Company Court </vt:lpstr>
      <vt:lpstr>Answer by the Benelux Court</vt:lpstr>
      <vt:lpstr>Answer by the Benelux Court</vt:lpstr>
      <vt:lpstr>Answer by the Benelux Court</vt:lpstr>
      <vt:lpstr>PowerPoint Presentation</vt:lpstr>
      <vt:lpstr>Jiskefet v Noblesse Uitgevers</vt:lpstr>
      <vt:lpstr>Jiskefet v Noblesse Uitgevers</vt:lpstr>
      <vt:lpstr>PowerPoint Presentation</vt:lpstr>
      <vt:lpstr>Amsterdam District Court</vt:lpstr>
      <vt:lpstr>Amsterdam Court of Appeal</vt:lpstr>
      <vt:lpstr>Amsterdam Court of Appeal</vt:lpstr>
      <vt:lpstr>Amsterdam Court of Appeal</vt:lpstr>
      <vt:lpstr>Hoge Raad (Dutch Supreme Court)</vt:lpstr>
      <vt:lpstr>IKEA / Vlaams Belang</vt:lpstr>
      <vt:lpstr>IKEA / Vlaams Belang  Case C-298/23</vt:lpstr>
      <vt:lpstr>CJEU  september 2014 Deckmyn v Vandersteen</vt:lpstr>
      <vt:lpstr>PowerPoint Presentation</vt:lpstr>
      <vt:lpstr>Questions by the Brussels company court</vt:lpstr>
      <vt:lpstr>Questions by the Brussels company court</vt:lpstr>
      <vt:lpstr>Procedural peculiarity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Use of marks beyond indicating origin  in the Benelux  Dom Perignon, Jiskefet &amp; IKEA</dc:title>
  <dc:creator>dirk visser</dc:creator>
  <cp:lastModifiedBy>Vrendenbarg, C.J.S. (Charlotte)</cp:lastModifiedBy>
  <cp:revision>5</cp:revision>
  <dcterms:created xsi:type="dcterms:W3CDTF">2024-06-01T11:51:09Z</dcterms:created>
  <dcterms:modified xsi:type="dcterms:W3CDTF">2024-07-17T08:04:15Z</dcterms:modified>
</cp:coreProperties>
</file>