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43ECB-71C8-2FD9-4AF0-3476D0C8E7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B197F3-4579-6675-D51D-0EB6AE589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CB03C27-1FAE-3440-191A-45FFF9575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DED7E6-5706-CFAE-EC47-B64AFC51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D2F1D2-C84C-2090-4E4C-D3685E9B0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07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6318C-4D1C-CE5C-6978-C4C8902B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B1E7E4-3C68-085D-8A03-6320A2334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D19E85-0267-D4F1-F8C5-12D2F04C6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0E4DE-A8C8-8E1A-5312-19D88ECD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DB7403-504F-01F6-4365-38F9EEDFB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44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452268A-CEA8-3870-43C7-B066F146E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AB8A6D4-ED0B-BA77-FB6A-9B70AB93E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33EB11-E7A0-AEE9-3404-62D5159AB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4636A4-99FD-4487-86DC-188E36999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F9CE04-AA8C-E0DD-4774-FFC00209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3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75D8C9-091E-C656-278B-B075C7AD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52D012-238C-F481-7583-A06EEA639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EE7E92-110F-DE65-A077-0CA7CBB4E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C89610-54AD-3A40-29B6-E9E2487EC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A607D-E760-45BD-B4FE-A1DE86C9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97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28656-5CF3-3483-0C91-FF452380C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684A2C-096C-CB7C-F19B-A780CEAD8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F19A4B-4A9C-7AB7-F011-32ACFB408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243CB9-D51E-BBE3-3D88-508CCF30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82D87E-C07E-935E-EB8F-B604D093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64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52E5B-6E29-EEEF-61F9-2CC8EF81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5A77DD-837E-0D5A-C20C-ED70A91B6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41AAB4-6ADB-6BA0-A926-44AEE6E35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80A945-BDC8-7A9B-A4BD-83611EB0B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775F7D5-13F4-BD7E-F07C-22A72DF88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84B98C-220C-77FE-7E3D-6D062B1C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61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8702B-DB0A-EE14-87CF-C371492B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093183B-B738-D0D7-6C2C-D30700539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AA5470-8E68-1EE1-EF4D-836DD318C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E4EA8A9-AE83-4081-1F6F-F6C9E72E0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CAB53F-BF13-E7F2-17E9-9FC15C57F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076F350-6227-584C-010E-A18D73DF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E81341C-93F6-015D-4540-36D517E0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0CD51F1-1D87-022D-D0B8-F442C3AC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86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7E288-3536-F58A-130F-755B37E30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E087D89-78BE-BE6C-01F9-DD5DF1D7F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76013E-4702-1790-C09D-41AD0146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FA4ECB0-3785-A2A2-6D27-2ADBCA643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46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1E8860-544D-24C4-4BB0-04E283B6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AB3DFA-12B3-98D9-8BF3-61AD8EB2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35CF50-7429-9E64-001B-8F3B1CB2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351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346CE-CCDA-7A83-4FEC-57D82424F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341970-0883-3215-F70F-BEC12E1BE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A3213B-2505-C6FE-2718-8963FC98D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9B793C-5D0F-A18C-425D-5D24FBBD5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828AC4D-9AD7-1916-8DED-0C4CE4AA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8A0E35-1DDD-73A6-0259-D29CA921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27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90ABA-DE74-4B64-4E25-036B16E7D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D55F73F-2BDB-EC8E-EE2A-24E384B29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CB121E-3BA7-EC0A-DDE9-5E7A3176F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86217F-ACE7-46BB-3EAD-5143EFEC7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089B40B-E5A1-656B-AC68-7F6ACF07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B433EF-6BF2-F88F-7082-1FA0B31C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17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361A2E3-BEF3-8A3F-07DF-FA9634CB0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C5AAD9-6284-B487-B63B-54430130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8E019A-CBAE-C369-5236-3411A332A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3B851E-1643-426D-BDE2-283617C8F357}" type="datetimeFigureOut">
              <a:rPr lang="nl-NL" smtClean="0"/>
              <a:t>17-7-2024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DC8A20-47F2-D734-D687-328BA8C8B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135621D-20C7-4833-C477-30181D786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9BD76C-B848-4885-B813-858061F97DC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57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D770A-FB11-78D6-226C-E93D9995D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Grace Periods in EU Trademark law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E767EF-CB58-008E-88EF-5FF8F43BC6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endParaRPr lang="en-US" dirty="0"/>
          </a:p>
          <a:p>
            <a:pPr algn="l">
              <a:lnSpc>
                <a:spcPct val="100000"/>
              </a:lnSpc>
            </a:pPr>
            <a:r>
              <a:rPr lang="en-US" dirty="0"/>
              <a:t>Peter Teunissen</a:t>
            </a:r>
          </a:p>
          <a:p>
            <a:pPr algn="l">
              <a:lnSpc>
                <a:spcPct val="100000"/>
              </a:lnSpc>
            </a:pPr>
            <a:r>
              <a:rPr lang="en-US" i="1" dirty="0"/>
              <a:t>Radboud University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77574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35124-73DE-E0C1-F6CB-25C000A3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62480D-4766-64BC-77B6-55C8BC13C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Proportionality as a principle of EU Trademark law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Substantive law (see e.g. ECJ </a:t>
            </a:r>
            <a:r>
              <a:rPr lang="en-US" i="1" dirty="0"/>
              <a:t>Kenzo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Remedial law (see e.g. ECJ </a:t>
            </a:r>
            <a:r>
              <a:rPr lang="en-US" i="1" dirty="0"/>
              <a:t>L’Oréal/eBay; </a:t>
            </a:r>
            <a:r>
              <a:rPr lang="en-US" dirty="0"/>
              <a:t>Article 3(2) IPRED)</a:t>
            </a:r>
          </a:p>
          <a:p>
            <a:pPr>
              <a:lnSpc>
                <a:spcPct val="150000"/>
              </a:lnSpc>
            </a:pPr>
            <a:r>
              <a:rPr lang="nl-NL" dirty="0"/>
              <a:t>Generally </a:t>
            </a:r>
            <a:r>
              <a:rPr lang="nl-NL" dirty="0" err="1"/>
              <a:t>understood</a:t>
            </a:r>
            <a:r>
              <a:rPr lang="nl-NL" dirty="0"/>
              <a:t> as a </a:t>
            </a:r>
            <a:r>
              <a:rPr lang="nl-NL" dirty="0" err="1"/>
              <a:t>balancing</a:t>
            </a:r>
            <a:r>
              <a:rPr lang="nl-NL" dirty="0"/>
              <a:t> act</a:t>
            </a:r>
          </a:p>
          <a:p>
            <a:pPr lvl="1">
              <a:lnSpc>
                <a:spcPct val="150000"/>
              </a:lnSpc>
            </a:pPr>
            <a:r>
              <a:rPr lang="nl-NL" dirty="0" err="1"/>
              <a:t>Rights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interest of the TM </a:t>
            </a:r>
            <a:r>
              <a:rPr lang="nl-NL" dirty="0" err="1"/>
              <a:t>holder</a:t>
            </a:r>
            <a:r>
              <a:rPr lang="nl-NL" dirty="0"/>
              <a:t> (</a:t>
            </a:r>
            <a:r>
              <a:rPr lang="nl-NL" dirty="0" err="1"/>
              <a:t>Article</a:t>
            </a:r>
            <a:r>
              <a:rPr lang="nl-NL" dirty="0"/>
              <a:t> 17(2) </a:t>
            </a:r>
            <a:r>
              <a:rPr lang="nl-NL" dirty="0" err="1"/>
              <a:t>and</a:t>
            </a:r>
            <a:r>
              <a:rPr lang="nl-NL" dirty="0"/>
              <a:t> 47 CFR)</a:t>
            </a:r>
          </a:p>
          <a:p>
            <a:pPr lvl="1">
              <a:lnSpc>
                <a:spcPct val="150000"/>
              </a:lnSpc>
            </a:pPr>
            <a:r>
              <a:rPr lang="nl-NL" dirty="0" err="1"/>
              <a:t>Interests</a:t>
            </a:r>
            <a:r>
              <a:rPr lang="nl-NL" dirty="0"/>
              <a:t> of </a:t>
            </a:r>
            <a:r>
              <a:rPr lang="nl-NL" dirty="0" err="1"/>
              <a:t>competitors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consumers</a:t>
            </a:r>
            <a:r>
              <a:rPr lang="nl-NL" dirty="0"/>
              <a:t> (e.g. </a:t>
            </a:r>
            <a:r>
              <a:rPr lang="nl-NL" dirty="0" err="1"/>
              <a:t>Article</a:t>
            </a:r>
            <a:r>
              <a:rPr lang="nl-NL" dirty="0"/>
              <a:t> 11 </a:t>
            </a:r>
            <a:r>
              <a:rPr lang="nl-NL" dirty="0" err="1"/>
              <a:t>and</a:t>
            </a:r>
            <a:r>
              <a:rPr lang="nl-NL" dirty="0"/>
              <a:t> 16 CFR)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290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1830B6-E548-55E4-C45F-49E36B18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Injunctions in EU trademark law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17239F-DDCB-0A74-55F0-A296E621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Gradual shift towards a European approach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Articles 9 and 11 IPRED in conjunction with Article 3(2) IPRED (effective, proportionate and dissuasive)</a:t>
            </a:r>
          </a:p>
          <a:p>
            <a:pPr>
              <a:lnSpc>
                <a:spcPct val="150000"/>
              </a:lnSpc>
            </a:pPr>
            <a:r>
              <a:rPr lang="en-US" dirty="0"/>
              <a:t>General rule: valid right + infringement = injunction (ECJ </a:t>
            </a:r>
            <a:r>
              <a:rPr lang="en-US" i="1" dirty="0"/>
              <a:t>Nokia/</a:t>
            </a:r>
            <a:r>
              <a:rPr lang="en-US" i="1" dirty="0" err="1"/>
              <a:t>Wärdell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Effectiveness and dissuasiveness </a:t>
            </a:r>
            <a:r>
              <a:rPr lang="en-US" dirty="0">
                <a:sym typeface="Wingdings" panose="05000000000000000000" pitchFamily="2" charset="2"/>
              </a:rPr>
              <a:t> infringement must be terminated immediately on threat of penalty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i="1" dirty="0"/>
              <a:t>But also </a:t>
            </a:r>
            <a:r>
              <a:rPr lang="en-US" dirty="0"/>
              <a:t>proportionality </a:t>
            </a:r>
            <a:r>
              <a:rPr lang="en-US" dirty="0">
                <a:sym typeface="Wingdings" panose="05000000000000000000" pitchFamily="2" charset="2"/>
              </a:rPr>
              <a:t> remedy</a:t>
            </a:r>
            <a:r>
              <a:rPr lang="en-US" dirty="0"/>
              <a:t> must be commensurate with the infringement of the subjective right; see, </a:t>
            </a:r>
            <a:r>
              <a:rPr lang="en-US" i="1" dirty="0"/>
              <a:t>inter alia, </a:t>
            </a:r>
            <a:r>
              <a:rPr lang="en-US" dirty="0"/>
              <a:t>ECJ </a:t>
            </a:r>
            <a:r>
              <a:rPr lang="en-US" i="1" dirty="0"/>
              <a:t>Von Colson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938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B089E-33DD-E7D7-1671-A21949ED1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Proportionality and injunctions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AA3E87-1789-FE74-29EE-4680CBE69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Threshold for a limitation of injunctive relief should be high (‘hardship clause’)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Harmful effects grossly outweigh the interests served by the injunction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Case-by-case assessment</a:t>
            </a:r>
          </a:p>
          <a:p>
            <a:pPr>
              <a:lnSpc>
                <a:spcPct val="150000"/>
              </a:lnSpc>
            </a:pPr>
            <a:r>
              <a:rPr lang="en-US" dirty="0"/>
              <a:t>Legal consequences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Usually a modified injunction (i.e. partial denial)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Carve-out or </a:t>
            </a:r>
            <a:r>
              <a:rPr lang="en-US" i="1" dirty="0"/>
              <a:t>grace period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710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B089E-33DD-E7D7-1671-A21949ED1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periods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AA3E87-1789-FE74-29EE-4680CBE69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Temporary continuation of infringement(s)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Sale of existing stock (sell-off period)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Removal of infringing goods (disposal period)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Modification of infringing goods (conversion period)</a:t>
            </a:r>
          </a:p>
          <a:p>
            <a:pPr>
              <a:lnSpc>
                <a:spcPct val="150000"/>
              </a:lnSpc>
            </a:pPr>
            <a:r>
              <a:rPr lang="en-US" dirty="0"/>
              <a:t>Consequences for claims e.g. removal, destruction, recall?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677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FB089E-33DD-E7D7-1671-A21949ED1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Compensation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AA3E87-1789-FE74-29EE-4680CBE69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Connection between injunction and right to IP (ECHR </a:t>
            </a:r>
            <a:r>
              <a:rPr lang="en-US" i="1" dirty="0"/>
              <a:t>Safarov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TM holder must be compensated for loss of injunctive power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Damages </a:t>
            </a:r>
            <a:r>
              <a:rPr lang="en-US" i="1" dirty="0"/>
              <a:t>in lieu </a:t>
            </a:r>
            <a:r>
              <a:rPr lang="en-US" dirty="0"/>
              <a:t>(Article 12 IPRED)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‘Regular’ damages (Article 13 IPRED)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20631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Wingdings</vt:lpstr>
      <vt:lpstr>Kantoorthema</vt:lpstr>
      <vt:lpstr>Grace Periods in EU Trademark law</vt:lpstr>
      <vt:lpstr>Introduction</vt:lpstr>
      <vt:lpstr>Injunctions in EU trademark law</vt:lpstr>
      <vt:lpstr>Proportionality and injunctions</vt:lpstr>
      <vt:lpstr>Grace periods</vt:lpstr>
      <vt:lpstr>Compensation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Periods in EU Trademark Law</dc:title>
  <dc:creator>Teunissen, P. (Peter)</dc:creator>
  <cp:lastModifiedBy>Vrendenbarg, C.J.S. (Charlotte)</cp:lastModifiedBy>
  <cp:revision>5</cp:revision>
  <dcterms:created xsi:type="dcterms:W3CDTF">2024-05-30T15:48:24Z</dcterms:created>
  <dcterms:modified xsi:type="dcterms:W3CDTF">2024-07-17T08:02:42Z</dcterms:modified>
</cp:coreProperties>
</file>