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469" r:id="rId3"/>
    <p:sldId id="707" r:id="rId4"/>
    <p:sldId id="735" r:id="rId5"/>
    <p:sldId id="731" r:id="rId6"/>
    <p:sldId id="734" r:id="rId7"/>
    <p:sldId id="732" r:id="rId8"/>
    <p:sldId id="772" r:id="rId9"/>
    <p:sldId id="749" r:id="rId10"/>
    <p:sldId id="747" r:id="rId11"/>
    <p:sldId id="843" r:id="rId12"/>
    <p:sldId id="844" r:id="rId13"/>
    <p:sldId id="785" r:id="rId14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">
          <p15:clr>
            <a:srgbClr val="A4A3A4"/>
          </p15:clr>
        </p15:guide>
        <p15:guide id="2" orient="horz" pos="913" userDrawn="1">
          <p15:clr>
            <a:srgbClr val="A4A3A4"/>
          </p15:clr>
        </p15:guide>
        <p15:guide id="3" orient="horz" pos="3984" userDrawn="1">
          <p15:clr>
            <a:srgbClr val="A4A3A4"/>
          </p15:clr>
        </p15:guide>
        <p15:guide id="4" pos="325" userDrawn="1">
          <p15:clr>
            <a:srgbClr val="A4A3A4"/>
          </p15:clr>
        </p15:guide>
        <p15:guide id="5" pos="73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outsanis, Alexander" initials="TA" lastIdx="1" clrIdx="0">
    <p:extLst>
      <p:ext uri="{19B8F6BF-5375-455C-9EA6-DF929625EA0E}">
        <p15:presenceInfo xmlns:p15="http://schemas.microsoft.com/office/powerpoint/2012/main" userId="S::Alexander.Tsoutsanis@dla.com::a504b213-2651-4fcd-8456-4466d60562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6BC5"/>
    <a:srgbClr val="006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0931"/>
  </p:normalViewPr>
  <p:slideViewPr>
    <p:cSldViewPr snapToGrid="0" snapToObjects="1">
      <p:cViewPr varScale="1">
        <p:scale>
          <a:sx n="67" d="100"/>
          <a:sy n="67" d="100"/>
        </p:scale>
        <p:origin x="644" y="32"/>
      </p:cViewPr>
      <p:guideLst>
        <p:guide orient="horz" pos="233"/>
        <p:guide orient="horz" pos="913"/>
        <p:guide orient="horz" pos="3984"/>
        <p:guide pos="325"/>
        <p:guide pos="73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notesViewPr>
    <p:cSldViewPr snapToGrid="0" snapToObjects="1" showGuides="1">
      <p:cViewPr varScale="1">
        <p:scale>
          <a:sx n="111" d="100"/>
          <a:sy n="111" d="100"/>
        </p:scale>
        <p:origin x="217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D33BD8-FDD1-094A-A4E6-EDCD908316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53DA0C-885C-0247-B3CE-6815DCAC23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B6A93-809F-7948-85F3-018E324E55C7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38C3D-8117-AE4D-8A82-FFEFFF1BEC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E9538-AF9A-0149-BBE9-251505EEF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909AD-F0A8-B140-AD0A-48C42EB3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94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CB935-B14B-9141-A5B7-B65163803703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EC090-49E1-4846-BBB9-5D83CB951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EC090-49E1-4846-BBB9-5D83CB9516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25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EC090-49E1-4846-BBB9-5D83CB9516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97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EC090-49E1-4846-BBB9-5D83CB9516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01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EC090-49E1-4846-BBB9-5D83CB9516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1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EC090-49E1-4846-BBB9-5D83CB951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92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EC090-49E1-4846-BBB9-5D83CB951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32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EC090-49E1-4846-BBB9-5D83CB951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81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EC090-49E1-4846-BBB9-5D83CB951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01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EC090-49E1-4846-BBB9-5D83CB951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94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EC090-49E1-4846-BBB9-5D83CB951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8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EC090-49E1-4846-BBB9-5D83CB951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08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EC090-49E1-4846-BBB9-5D83CB951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2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mage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F40CF8B-694B-D74A-9EA0-5A303585C6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62542"/>
            <a:ext cx="730800" cy="427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1789948"/>
            <a:ext cx="5832476" cy="100031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b="0" i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F8E9120-7FF1-4744-A198-62808AD323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903865"/>
            <a:ext cx="5832475" cy="525135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 Line 1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5BB08A7-8085-8845-B707-4F97CCA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14457" y="6222223"/>
            <a:ext cx="1727200" cy="260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chemeClr val="bg1"/>
                </a:solidFill>
                <a:latin typeface="+mn-lt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1432200"/>
            <a:ext cx="12192000" cy="51496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0"/>
            <a:ext cx="12192000" cy="6581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11160124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515938" y="1882171"/>
            <a:ext cx="11160125" cy="442655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BF0F17-D7C8-7243-BD94-CF6519775FE5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www.dlapiper.com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Dark w/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0"/>
            <a:ext cx="12192000" cy="6581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899161"/>
            <a:ext cx="7380288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368300"/>
            <a:ext cx="7383054" cy="5771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515939" y="1432200"/>
            <a:ext cx="7380286" cy="487652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8525690" y="0"/>
            <a:ext cx="3666309" cy="65818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BF0F17-D7C8-7243-BD94-CF6519775FE5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www.dlapiper.com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582427"/>
            <a:ext cx="12192000" cy="0"/>
          </a:xfrm>
          <a:prstGeom prst="line">
            <a:avLst/>
          </a:prstGeom>
          <a:ln w="190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0"/>
            <a:ext cx="12192000" cy="6581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BF0F17-D7C8-7243-BD94-CF6519775FE5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www.dlapiper.com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6581819"/>
            <a:ext cx="12192000" cy="27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8FE51E-6A48-4848-9860-F25854EC97B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noFill/>
          <a:ln w="190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5496659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5496659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368300"/>
            <a:ext cx="5500804" cy="5771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515939" y="1882171"/>
            <a:ext cx="5500686" cy="442655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/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6581819"/>
            <a:ext cx="12191999" cy="27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F97E5-7B26-6041-BF85-BD601BCEF688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noFill/>
          <a:ln w="190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12EB4D1-1B47-C945-BFB8-A1269CA39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431382"/>
            <a:ext cx="10969625" cy="4127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5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altLang="x-none" dirty="0"/>
              <a:t>Divider Slide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C917BFA-C928-954E-8176-7D0958DCA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962243"/>
            <a:ext cx="1096962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4F7DB-AE00-4DF4-8C80-EDAC1F09033A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www.dlapiper.com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387600" y="6596798"/>
            <a:ext cx="7416800" cy="25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BB08A7-8085-8845-B707-4F97CCA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48864" y="6596797"/>
            <a:ext cx="1727200" cy="260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4D4C61-8619-194B-8CBC-6D26A1A8D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6064" y="6596797"/>
            <a:ext cx="515935" cy="2612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58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6581819"/>
            <a:ext cx="12191999" cy="27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999862-C875-6E4E-903D-73992F31A975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noFill/>
          <a:ln w="190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12EB4D1-1B47-C945-BFB8-A1269CA39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431382"/>
            <a:ext cx="10969625" cy="4127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5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altLang="x-none" dirty="0"/>
              <a:t>Divider Slide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C917BFA-C928-954E-8176-7D0958DCA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962243"/>
            <a:ext cx="1096962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4F7DB-AE00-4DF4-8C80-EDAC1F09033A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www.dlapiper.com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387600" y="6596798"/>
            <a:ext cx="7416800" cy="25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BB08A7-8085-8845-B707-4F97CCA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48864" y="6596797"/>
            <a:ext cx="1727200" cy="260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4D4C61-8619-194B-8CBC-6D26A1A8D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6064" y="6596797"/>
            <a:ext cx="515935" cy="2612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/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-1" y="6581819"/>
            <a:ext cx="12191999" cy="27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614D23-A84A-8745-9FF1-46CC0873C2CA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noFill/>
          <a:ln w="190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12EB4D1-1B47-C945-BFB8-A1269CA39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431382"/>
            <a:ext cx="10969625" cy="4127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5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altLang="x-none" dirty="0"/>
              <a:t>Divider Slide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C917BFA-C928-954E-8176-7D0958DCA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962243"/>
            <a:ext cx="1096962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4F7DB-AE00-4DF4-8C80-EDAC1F09033A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www.dlapiper.com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387600" y="6596798"/>
            <a:ext cx="7416800" cy="25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BB08A7-8085-8845-B707-4F97CCA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48864" y="6596797"/>
            <a:ext cx="1727200" cy="260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4D4C61-8619-194B-8CBC-6D26A1A8D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6064" y="6596797"/>
            <a:ext cx="515935" cy="2612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FE3E370-8AA3-324B-B9CA-F20864AA941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35657"/>
            <a:ext cx="12191999" cy="3146159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82427"/>
            <a:ext cx="12192000" cy="0"/>
          </a:xfrm>
          <a:prstGeom prst="line">
            <a:avLst/>
          </a:prstGeom>
          <a:ln w="190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671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6581819"/>
            <a:ext cx="12191999" cy="27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56926C-4DD1-A84D-AFCF-296FEB703257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noFill/>
          <a:ln w="190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12EB4D1-1B47-C945-BFB8-A1269CA39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302" y="368300"/>
            <a:ext cx="7391398" cy="3081910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3600" i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altLang="x-none" dirty="0"/>
              <a:t>“Insert Quote”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4F7DB-AE00-4DF4-8C80-EDAC1F09033A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www.dlapiper.com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387600" y="6596798"/>
            <a:ext cx="7416800" cy="25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BB08A7-8085-8845-B707-4F97CCA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48864" y="6596797"/>
            <a:ext cx="1727200" cy="260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4D4C61-8619-194B-8CBC-6D26A1A8D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6064" y="6596797"/>
            <a:ext cx="515935" cy="2612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7389435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738943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7392196" cy="57715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21549" y="0"/>
            <a:ext cx="3670450" cy="658181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9"/>
          </p:nvPr>
        </p:nvSpPr>
        <p:spPr>
          <a:xfrm>
            <a:off x="515938" y="1882171"/>
            <a:ext cx="7386637" cy="442655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ing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F40CF8B-694B-D74A-9EA0-5A303585C6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62542"/>
            <a:ext cx="730800" cy="427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135" y="4748270"/>
            <a:ext cx="9087730" cy="1000317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F8E9120-7FF1-4744-A198-62808AD323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9763" y="5862187"/>
            <a:ext cx="5832475" cy="525135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 Line 1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5BB08A7-8085-8845-B707-4F97CCA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14457" y="6222223"/>
            <a:ext cx="1727200" cy="260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chemeClr val="bg1"/>
                </a:solidFill>
                <a:latin typeface="+mn-lt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44612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-1" y="0"/>
            <a:ext cx="8525690" cy="6581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7389348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899161"/>
            <a:ext cx="7383796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7386559" cy="5771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25690" y="0"/>
            <a:ext cx="3666309" cy="658181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9"/>
          </p:nvPr>
        </p:nvSpPr>
        <p:spPr>
          <a:xfrm>
            <a:off x="515938" y="1882171"/>
            <a:ext cx="7386637" cy="442655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BF0F17-D7C8-7243-BD94-CF6519775FE5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www.dlapiper.com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82427"/>
            <a:ext cx="12192000" cy="0"/>
          </a:xfrm>
          <a:prstGeom prst="line">
            <a:avLst/>
          </a:prstGeom>
          <a:ln w="190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5500681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5500681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5504825" cy="57715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44300" y="0"/>
            <a:ext cx="5647699" cy="658181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9"/>
          </p:nvPr>
        </p:nvSpPr>
        <p:spPr>
          <a:xfrm>
            <a:off x="515938" y="1882171"/>
            <a:ext cx="5500687" cy="442655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-1" y="0"/>
            <a:ext cx="6544299" cy="6581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9" y="1432200"/>
            <a:ext cx="5500676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899161"/>
            <a:ext cx="5496543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7" y="368300"/>
            <a:ext cx="5500689" cy="5771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44300" y="0"/>
            <a:ext cx="5647699" cy="658181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9"/>
          </p:nvPr>
        </p:nvSpPr>
        <p:spPr>
          <a:xfrm>
            <a:off x="515937" y="1882171"/>
            <a:ext cx="5500688" cy="442655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F65428-031B-6B4C-AE35-E0B11D3D3315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www.dlapiper.com</a:t>
            </a:r>
          </a:p>
        </p:txBody>
      </p:sp>
    </p:spTree>
    <p:extLst>
      <p:ext uri="{BB962C8B-B14F-4D97-AF65-F5344CB8AC3E}">
        <p14:creationId xmlns:p14="http://schemas.microsoft.com/office/powerpoint/2010/main" val="4002295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3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4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368300"/>
            <a:ext cx="11160124" cy="57715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671047"/>
            <a:ext cx="12191999" cy="291077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9"/>
          </p:nvPr>
        </p:nvSpPr>
        <p:spPr>
          <a:xfrm>
            <a:off x="515938" y="1432200"/>
            <a:ext cx="11160125" cy="204783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3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0"/>
            <a:ext cx="12191998" cy="36710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899161"/>
            <a:ext cx="11151740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368300"/>
            <a:ext cx="11151744" cy="5771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671047"/>
            <a:ext cx="12191999" cy="291077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9"/>
          </p:nvPr>
        </p:nvSpPr>
        <p:spPr>
          <a:xfrm>
            <a:off x="515938" y="1431926"/>
            <a:ext cx="11160125" cy="2048106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3931A9-2131-D746-8471-7C1586A1E156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tx1"/>
                </a:solidFill>
              </a:rPr>
              <a:t>www.dlapiper.com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4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7" y="368300"/>
            <a:ext cx="11160125" cy="57715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5937" y="1867800"/>
            <a:ext cx="11160126" cy="422105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11160124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7" y="6093965"/>
            <a:ext cx="11160126" cy="2147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Optional caption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4" cy="23730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7" y="368300"/>
            <a:ext cx="11160125" cy="57715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5937" y="1867800"/>
            <a:ext cx="5508626" cy="422105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5508624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7" y="6093965"/>
            <a:ext cx="5508625" cy="2147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Optional caption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7438" y="1867800"/>
            <a:ext cx="5500456" cy="422105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9268" y="6093965"/>
            <a:ext cx="5508625" cy="2147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Optional caption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22" hasCustomPrompt="1"/>
          </p:nvPr>
        </p:nvSpPr>
        <p:spPr>
          <a:xfrm>
            <a:off x="6167439" y="1432200"/>
            <a:ext cx="5508624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4" cy="23730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7" y="368300"/>
            <a:ext cx="11160125" cy="57715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5939" y="1867800"/>
            <a:ext cx="3614736" cy="422105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3614737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7" y="6093965"/>
            <a:ext cx="3614737" cy="2147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Optional caption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86249" y="1867800"/>
            <a:ext cx="3616325" cy="422105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21" hasCustomPrompt="1"/>
          </p:nvPr>
        </p:nvSpPr>
        <p:spPr>
          <a:xfrm>
            <a:off x="4286249" y="1432200"/>
            <a:ext cx="3614737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86248" y="6093965"/>
            <a:ext cx="3614737" cy="2147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Optional caption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A643DD79-296D-1D4D-9489-1DCF3F20B12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61327" y="1867800"/>
            <a:ext cx="3614736" cy="422105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24" hasCustomPrompt="1"/>
          </p:nvPr>
        </p:nvSpPr>
        <p:spPr>
          <a:xfrm>
            <a:off x="8061326" y="1432200"/>
            <a:ext cx="3614737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1325" y="6093965"/>
            <a:ext cx="3614737" cy="2147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Optional caption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Page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4" cy="23730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368300"/>
            <a:ext cx="11160123" cy="57715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637040"/>
            <a:ext cx="1727199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EBF22DA3-A49C-6440-A6F8-4BDC8A933B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9" y="2072640"/>
            <a:ext cx="1727538" cy="199153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5938" y="4105283"/>
            <a:ext cx="1727200" cy="222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caption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27" hasCustomPrompt="1"/>
          </p:nvPr>
        </p:nvSpPr>
        <p:spPr>
          <a:xfrm>
            <a:off x="2403136" y="1637040"/>
            <a:ext cx="1727199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EBF22DA3-A49C-6440-A6F8-4BDC8A933B2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03137" y="2072640"/>
            <a:ext cx="1727538" cy="199153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03136" y="4105283"/>
            <a:ext cx="1727200" cy="222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caption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30" hasCustomPrompt="1"/>
          </p:nvPr>
        </p:nvSpPr>
        <p:spPr>
          <a:xfrm>
            <a:off x="4286250" y="1637040"/>
            <a:ext cx="1727199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EBF22DA3-A49C-6440-A6F8-4BDC8A933B2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286251" y="2072640"/>
            <a:ext cx="1727538" cy="199153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86250" y="4105283"/>
            <a:ext cx="1727200" cy="222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caption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33" hasCustomPrompt="1"/>
          </p:nvPr>
        </p:nvSpPr>
        <p:spPr>
          <a:xfrm>
            <a:off x="6175036" y="1637040"/>
            <a:ext cx="1727199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EBF22DA3-A49C-6440-A6F8-4BDC8A933B2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175037" y="2072640"/>
            <a:ext cx="1727538" cy="199153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75036" y="4105283"/>
            <a:ext cx="1727200" cy="222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caption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36" hasCustomPrompt="1"/>
          </p:nvPr>
        </p:nvSpPr>
        <p:spPr>
          <a:xfrm>
            <a:off x="8058149" y="1637040"/>
            <a:ext cx="1727199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37" name="Picture Placeholder 5">
            <a:extLst>
              <a:ext uri="{FF2B5EF4-FFF2-40B4-BE49-F238E27FC236}">
                <a16:creationId xmlns:a16="http://schemas.microsoft.com/office/drawing/2014/main" id="{EBF22DA3-A49C-6440-A6F8-4BDC8A933B2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058150" y="2072640"/>
            <a:ext cx="1727538" cy="199153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58149" y="4105283"/>
            <a:ext cx="1727200" cy="222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caption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39" hasCustomPrompt="1"/>
          </p:nvPr>
        </p:nvSpPr>
        <p:spPr>
          <a:xfrm>
            <a:off x="9948863" y="1637040"/>
            <a:ext cx="1727199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EBF22DA3-A49C-6440-A6F8-4BDC8A933B2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948864" y="2072640"/>
            <a:ext cx="1727538" cy="199153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3A869F09-321E-4B40-A232-56F628E3867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48863" y="4105283"/>
            <a:ext cx="1727200" cy="222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caption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 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C03EBA-2624-CC44-BE10-049F6DF7D16D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488E4-5E8A-7B4B-82AE-D89AE182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6"/>
            <a:ext cx="1727201" cy="2755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FD609-4A3F-DB41-BC12-36CA9622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1B967B4-A4A5-4E49-8E24-3D0268114DE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15938" y="1379152"/>
            <a:ext cx="3600450" cy="3125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1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3586BF4F-ECBA-DA41-A8F5-55F0BC9F1C92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4295776" y="1456408"/>
            <a:ext cx="7380288" cy="410226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CA4D8C-442E-FB42-8F3E-E451E540B5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11160125" cy="4162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21F87D48-DB15-B446-8592-675A5648A4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32BC2D-7883-43E8-AE7E-0B7C8E2B772C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55AFB-B7E1-E34D-8E64-9DF8E0FA6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7600" y="6582425"/>
            <a:ext cx="7416800" cy="275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9"/>
          </p:nvPr>
        </p:nvSpPr>
        <p:spPr>
          <a:xfrm>
            <a:off x="515939" y="1726616"/>
            <a:ext cx="3600450" cy="458210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1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ic 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B553E1-B08F-F745-81D2-F26D7718E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62100"/>
            <a:ext cx="12192000" cy="52959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A5AEFF1-2D6F-0C41-9FB6-0ADAB0AAF096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noFill/>
          <a:ln w="190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330B11-E3CA-0542-B9E9-ACFD656535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62542"/>
            <a:ext cx="730800" cy="427158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F8E9120-7FF1-4744-A198-62808AD323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9763" y="5862187"/>
            <a:ext cx="5832475" cy="525135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 Line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135" y="4737099"/>
            <a:ext cx="9087730" cy="1011487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5BB08A7-8085-8845-B707-4F97CCA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14457" y="6222223"/>
            <a:ext cx="1727200" cy="260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chemeClr val="bg1"/>
                </a:solidFill>
                <a:latin typeface="+mn-lt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831587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515938" y="1882172"/>
            <a:ext cx="7380287" cy="178166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8"/>
            <a:ext cx="1727201" cy="26120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7377597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7380366" cy="57715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8058150" y="0"/>
            <a:ext cx="4133849" cy="6581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CEF10358-DE3B-1C41-B905-26A91041C34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08657" y="1292247"/>
            <a:ext cx="3603626" cy="2371591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E503EE10-EC69-8441-89CD-18D4329ECC6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308656" y="3937329"/>
            <a:ext cx="3603626" cy="237139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7377597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24"/>
          </p:nvPr>
        </p:nvSpPr>
        <p:spPr>
          <a:xfrm>
            <a:off x="515938" y="4527059"/>
            <a:ext cx="7380287" cy="178166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25" hasCustomPrompt="1"/>
          </p:nvPr>
        </p:nvSpPr>
        <p:spPr>
          <a:xfrm>
            <a:off x="515938" y="4077087"/>
            <a:ext cx="7377597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515939" y="1882171"/>
            <a:ext cx="5206682" cy="442655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5938" y="1432200"/>
            <a:ext cx="5202444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8"/>
            <a:ext cx="1727201" cy="26120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520244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5206806" cy="57715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6096000" y="0"/>
            <a:ext cx="6095999" cy="6581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9"/>
          </p:nvPr>
        </p:nvSpPr>
        <p:spPr>
          <a:xfrm>
            <a:off x="6477194" y="1882171"/>
            <a:ext cx="5198745" cy="442655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5975A82-7EB2-6E48-B38C-B5AEBD5D9A89}"/>
              </a:ext>
            </a:extLst>
          </p:cNvPr>
          <p:cNvSpPr>
            <a:spLocks noGrp="1" noChangeAspect="1"/>
          </p:cNvSpPr>
          <p:nvPr>
            <p:ph type="body" idx="20" hasCustomPrompt="1"/>
          </p:nvPr>
        </p:nvSpPr>
        <p:spPr>
          <a:xfrm>
            <a:off x="6469257" y="1432200"/>
            <a:ext cx="5202444" cy="435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chemeClr val="accent6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69257" y="899161"/>
            <a:ext cx="520244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469257" y="398780"/>
            <a:ext cx="5207000" cy="577850"/>
          </a:xfrm>
        </p:spPr>
        <p:txBody>
          <a:bodyPr tIns="155448" anchor="t" anchorCtr="0"/>
          <a:lstStyle>
            <a:lvl1pPr marL="0" indent="0">
              <a:buNone/>
              <a:defRPr sz="360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225425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2pPr>
            <a:lvl3pPr marL="457200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3pPr>
            <a:lvl4pPr marL="687387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4pPr>
            <a:lvl5pPr marL="919163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8"/>
            <a:ext cx="1727201" cy="26120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520244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5206806" cy="57715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6096000" y="0"/>
            <a:ext cx="6095999" cy="6581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69257" y="899161"/>
            <a:ext cx="520244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7EBFAC4-DC05-1441-BF3C-861FA1725B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9257" y="398780"/>
            <a:ext cx="5207000" cy="577850"/>
          </a:xfrm>
        </p:spPr>
        <p:txBody>
          <a:bodyPr tIns="155448" anchor="t" anchorCtr="0"/>
          <a:lstStyle>
            <a:lvl1pPr marL="0" indent="0">
              <a:buNone/>
              <a:defRPr sz="360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225425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2pPr>
            <a:lvl3pPr marL="457200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3pPr>
            <a:lvl4pPr marL="687387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4pPr>
            <a:lvl5pPr marL="919163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515935" y="4289456"/>
            <a:ext cx="5206686" cy="201926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8"/>
            <a:ext cx="1727201" cy="26120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3831035"/>
            <a:ext cx="520244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3307049"/>
            <a:ext cx="5206806" cy="570278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9"/>
          </p:nvPr>
        </p:nvSpPr>
        <p:spPr>
          <a:xfrm>
            <a:off x="6477194" y="4289456"/>
            <a:ext cx="5198745" cy="201926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69257" y="3831035"/>
            <a:ext cx="520244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CEF10358-DE3B-1C41-B905-26A91041C34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6096000" cy="311603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EF10358-DE3B-1C41-B905-26A91041C34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5998" y="0"/>
            <a:ext cx="6096000" cy="311603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5998" y="0"/>
            <a:ext cx="0" cy="658242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C24C823-2B6F-1243-A14A-AF8B8CA8C2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69257" y="3312125"/>
            <a:ext cx="5207000" cy="577850"/>
          </a:xfrm>
        </p:spPr>
        <p:txBody>
          <a:bodyPr tIns="155448" anchor="t" anchorCtr="0"/>
          <a:lstStyle>
            <a:lvl1pPr marL="0" indent="0">
              <a:buNone/>
              <a:defRPr sz="360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225425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2pPr>
            <a:lvl3pPr marL="457200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3pPr>
            <a:lvl4pPr marL="687387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4pPr>
            <a:lvl5pPr marL="919163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515935" y="4472336"/>
            <a:ext cx="5206686" cy="183638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8"/>
            <a:ext cx="1727201" cy="26120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4013915"/>
            <a:ext cx="520244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4" y="3489929"/>
            <a:ext cx="5206810" cy="570278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9"/>
          </p:nvPr>
        </p:nvSpPr>
        <p:spPr>
          <a:xfrm>
            <a:off x="6477194" y="1327102"/>
            <a:ext cx="5198745" cy="201926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69257" y="868681"/>
            <a:ext cx="520244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CEF10358-DE3B-1C41-B905-26A91041C34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6096000" cy="32766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EF10358-DE3B-1C41-B905-26A91041C34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5998" y="3276600"/>
            <a:ext cx="6096000" cy="3298641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5998" y="0"/>
            <a:ext cx="0" cy="658242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26CBC9B-50DD-B646-80D0-F5FAA5759D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9257" y="398780"/>
            <a:ext cx="5207000" cy="577850"/>
          </a:xfrm>
        </p:spPr>
        <p:txBody>
          <a:bodyPr tIns="155448" anchor="t" anchorCtr="0"/>
          <a:lstStyle>
            <a:lvl1pPr marL="0" indent="0">
              <a:buNone/>
              <a:defRPr sz="360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225425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2pPr>
            <a:lvl3pPr marL="457200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3pPr>
            <a:lvl4pPr marL="687387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4pPr>
            <a:lvl5pPr marL="919163" indent="0">
              <a:buNone/>
              <a:defRPr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7"/>
            <a:ext cx="1727201" cy="26120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8A888-D00A-714F-942B-CBD4BC821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1853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879B44-18AC-2341-9FB3-6A4BB7813E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62542"/>
            <a:ext cx="730800" cy="42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5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ic Cover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466F37-6FA9-F145-AD31-68850EA0AB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62100"/>
            <a:ext cx="12192000" cy="5295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17C15C-1CA4-3447-B96C-74DD64F79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938" y="6063980"/>
            <a:ext cx="728340" cy="425720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F8E9120-7FF1-4744-A198-62808AD323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9763" y="5862187"/>
            <a:ext cx="5832475" cy="525135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 Line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135" y="4737099"/>
            <a:ext cx="9087730" cy="1011487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5BB08A7-8085-8845-B707-4F97CCA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14457" y="6222223"/>
            <a:ext cx="1727200" cy="260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chemeClr val="tx1"/>
                </a:solidFill>
                <a:latin typeface="+mn-lt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68AB-77DC-3741-8F67-6C51E6D747F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noFill/>
          <a:ln w="190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515939" y="1465729"/>
            <a:ext cx="11160124" cy="4842996"/>
          </a:xfrm>
        </p:spPr>
        <p:txBody>
          <a:bodyPr/>
          <a:lstStyle>
            <a:lvl1pPr>
              <a:lnSpc>
                <a:spcPct val="100000"/>
              </a:lnSpc>
              <a:defRPr sz="44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8"/>
            <a:ext cx="1727201" cy="26120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11160125" cy="922618"/>
          </a:xfrm>
        </p:spPr>
        <p:txBody>
          <a:bodyPr/>
          <a:lstStyle>
            <a:lvl1pPr>
              <a:defRPr sz="7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White w/Dark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515938" y="1432200"/>
            <a:ext cx="7380287" cy="48765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8"/>
            <a:ext cx="1727201" cy="26120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7377597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7380366" cy="57715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8525690" y="0"/>
            <a:ext cx="3666309" cy="6581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White w/Gray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515938" y="1431926"/>
            <a:ext cx="7380287" cy="487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8"/>
            <a:ext cx="1727201" cy="261201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7377597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7380366" cy="57715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8525690" y="0"/>
            <a:ext cx="3666309" cy="65818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96797"/>
            <a:ext cx="1727201" cy="26120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5C996B-0918-804B-BD4C-32A658B584F3}"/>
              </a:ext>
            </a:extLst>
          </p:cNvPr>
          <p:cNvSpPr/>
          <p:nvPr userDrawn="1"/>
        </p:nvSpPr>
        <p:spPr>
          <a:xfrm>
            <a:off x="0" y="1432200"/>
            <a:ext cx="12192000" cy="51496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6582427"/>
            <a:ext cx="12191999" cy="275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5453CEA-0594-AC4A-BD6E-7EB2750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48863" y="6582427"/>
            <a:ext cx="1727201" cy="27496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C85EFBF-591E-C04B-B78E-407F8CD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063" y="6582426"/>
            <a:ext cx="515935" cy="27557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425B684-C025-7A40-8525-E424A3D79E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899161"/>
            <a:ext cx="11160125" cy="23730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defTabSz="180000" fontAlgn="auto">
              <a:spcAft>
                <a:spcPts val="0"/>
              </a:spcAft>
              <a:defRPr/>
            </a:pPr>
            <a:r>
              <a:rPr lang="en-US" dirty="0"/>
              <a:t>Optional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25D71-D389-4AAD-A767-6FB8822E9777}"/>
              </a:ext>
            </a:extLst>
          </p:cNvPr>
          <p:cNvSpPr txBox="1"/>
          <p:nvPr userDrawn="1"/>
        </p:nvSpPr>
        <p:spPr>
          <a:xfrm>
            <a:off x="515938" y="6596798"/>
            <a:ext cx="172719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www.dlapiper.com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515938" y="1797269"/>
            <a:ext cx="11160125" cy="451145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B08A7-8085-8845-B707-4F97CCA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48864" y="6596797"/>
            <a:ext cx="1727200" cy="260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D4C61-8619-194B-8CBC-6D26A1A8D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6064" y="6596797"/>
            <a:ext cx="515935" cy="2612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F9591D4C-BB8F-AE46-BE73-C616F30BB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CB1DE175-AEB7-854B-A8AD-D98BDA536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368300"/>
            <a:ext cx="11160124" cy="5771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36D4A1-2ACB-2340-90BD-5A606111D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431925"/>
            <a:ext cx="11160127" cy="4751593"/>
          </a:xfrm>
          <a:prstGeom prst="rect">
            <a:avLst/>
          </a:prstGeom>
        </p:spPr>
        <p:txBody>
          <a:bodyPr vert="horz" lIns="0" tIns="0" rIns="0" bIns="0" spcCol="13716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387600" y="6596798"/>
            <a:ext cx="7416800" cy="25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noFill/>
          <a:ln w="190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4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28" r:id="rId2"/>
    <p:sldLayoutId id="2147483663" r:id="rId3"/>
    <p:sldLayoutId id="2147483759" r:id="rId4"/>
    <p:sldLayoutId id="2147483760" r:id="rId5"/>
    <p:sldLayoutId id="2147483780" r:id="rId6"/>
    <p:sldLayoutId id="2147483782" r:id="rId7"/>
    <p:sldLayoutId id="2147483761" r:id="rId8"/>
    <p:sldLayoutId id="2147483766" r:id="rId9"/>
    <p:sldLayoutId id="2147483779" r:id="rId10"/>
    <p:sldLayoutId id="2147483762" r:id="rId11"/>
    <p:sldLayoutId id="2147483781" r:id="rId12"/>
    <p:sldLayoutId id="2147483765" r:id="rId13"/>
    <p:sldLayoutId id="2147483793" r:id="rId14"/>
    <p:sldLayoutId id="2147483738" r:id="rId15"/>
    <p:sldLayoutId id="2147483787" r:id="rId16"/>
    <p:sldLayoutId id="2147483799" r:id="rId17"/>
    <p:sldLayoutId id="2147483786" r:id="rId18"/>
    <p:sldLayoutId id="2147483769" r:id="rId19"/>
    <p:sldLayoutId id="2147483768" r:id="rId20"/>
    <p:sldLayoutId id="2147483796" r:id="rId21"/>
    <p:sldLayoutId id="2147483797" r:id="rId22"/>
    <p:sldLayoutId id="2147483771" r:id="rId23"/>
    <p:sldLayoutId id="2147483770" r:id="rId24"/>
    <p:sldLayoutId id="2147483775" r:id="rId25"/>
    <p:sldLayoutId id="2147483776" r:id="rId26"/>
    <p:sldLayoutId id="2147483777" r:id="rId27"/>
    <p:sldLayoutId id="2147483778" r:id="rId28"/>
    <p:sldLayoutId id="2147483695" r:id="rId29"/>
    <p:sldLayoutId id="2147483788" r:id="rId30"/>
    <p:sldLayoutId id="2147483789" r:id="rId31"/>
    <p:sldLayoutId id="2147483794" r:id="rId32"/>
    <p:sldLayoutId id="2147483790" r:id="rId33"/>
    <p:sldLayoutId id="2147483791" r:id="rId34"/>
    <p:sldLayoutId id="2147483795" r:id="rId35"/>
    <p:sldLayoutId id="2147483800" r:id="rId36"/>
    <p:sldLayoutId id="2147483801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ts val="22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36538" algn="l" defTabSz="914400" rtl="0" eaLnBrk="1" latinLnBrk="0" hangingPunct="1">
        <a:lnSpc>
          <a:spcPts val="22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27013" algn="l" defTabSz="914400" rtl="0" eaLnBrk="1" latinLnBrk="0" hangingPunct="1">
        <a:lnSpc>
          <a:spcPts val="22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ts val="22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25425" algn="l" defTabSz="914400" rtl="0" eaLnBrk="1" latinLnBrk="0" hangingPunct="1">
        <a:lnSpc>
          <a:spcPts val="22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381125" indent="-233363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06550" indent="-233363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22450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8663" indent="-169863" algn="l" defTabSz="914400" rtl="0" eaLnBrk="1" latinLnBrk="0" hangingPunct="1">
        <a:lnSpc>
          <a:spcPct val="90000"/>
        </a:lnSpc>
        <a:spcBef>
          <a:spcPts val="5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32">
          <p15:clr>
            <a:srgbClr val="F26B43"/>
          </p15:clr>
        </p15:guide>
        <p15:guide id="4" pos="325" userDrawn="1">
          <p15:clr>
            <a:srgbClr val="F26B43"/>
          </p15:clr>
        </p15:guide>
        <p15:guide id="5" pos="7355" userDrawn="1">
          <p15:clr>
            <a:srgbClr val="F26B43"/>
          </p15:clr>
        </p15:guide>
        <p15:guide id="6" pos="1414" userDrawn="1">
          <p15:clr>
            <a:srgbClr val="A4A3A4"/>
          </p15:clr>
        </p15:guide>
        <p15:guide id="7" pos="1512" userDrawn="1">
          <p15:clr>
            <a:srgbClr val="A4A3A4"/>
          </p15:clr>
        </p15:guide>
        <p15:guide id="10" pos="3790" userDrawn="1">
          <p15:clr>
            <a:srgbClr val="A4A3A4"/>
          </p15:clr>
        </p15:guide>
        <p15:guide id="11" pos="4978" userDrawn="1">
          <p15:clr>
            <a:srgbClr val="A4A3A4"/>
          </p15:clr>
        </p15:guide>
        <p15:guide id="12" pos="5076" userDrawn="1">
          <p15:clr>
            <a:srgbClr val="A4A3A4"/>
          </p15:clr>
        </p15:guide>
        <p15:guide id="13" pos="6168" userDrawn="1">
          <p15:clr>
            <a:srgbClr val="A4A3A4"/>
          </p15:clr>
        </p15:guide>
        <p15:guide id="14" pos="6266" userDrawn="1">
          <p15:clr>
            <a:srgbClr val="A4A3A4"/>
          </p15:clr>
        </p15:guide>
        <p15:guide id="15" pos="2602" userDrawn="1">
          <p15:clr>
            <a:srgbClr val="A4A3A4"/>
          </p15:clr>
        </p15:guide>
        <p15:guide id="16" pos="2700" userDrawn="1">
          <p15:clr>
            <a:srgbClr val="A4A3A4"/>
          </p15:clr>
        </p15:guide>
        <p15:guide id="17" orient="horz" pos="3974">
          <p15:clr>
            <a:srgbClr val="F26B43"/>
          </p15:clr>
        </p15:guide>
        <p15:guide id="18" orient="horz" pos="9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12.emf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39913" y="5862187"/>
            <a:ext cx="9786796" cy="525135"/>
          </a:xfrm>
        </p:spPr>
        <p:txBody>
          <a:bodyPr/>
          <a:lstStyle/>
          <a:p>
            <a:r>
              <a:rPr lang="en-US" sz="2800" dirty="0">
                <a:latin typeface="Abadi" panose="020B0604020104020204" pitchFamily="34" charset="0"/>
              </a:rPr>
              <a:t>© Dr. </a:t>
            </a:r>
            <a:r>
              <a:rPr lang="en-US" sz="2800" dirty="0"/>
              <a:t>Alexander Tsoutsanis | TLI Conference Maastricht University | 6-7 June 2024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37099"/>
            <a:ext cx="11411711" cy="1011487"/>
          </a:xfrm>
        </p:spPr>
        <p:txBody>
          <a:bodyPr/>
          <a:lstStyle/>
          <a:p>
            <a:r>
              <a:rPr lang="en-US" sz="7200" b="1" dirty="0"/>
              <a:t>Bad </a:t>
            </a:r>
            <a:r>
              <a:rPr lang="en-US" sz="7200" b="1" dirty="0" err="1"/>
              <a:t>faith</a:t>
            </a:r>
            <a:r>
              <a:rPr lang="en-US" sz="7200" b="1" baseline="30000" dirty="0" err="1"/>
              <a:t>TM</a:t>
            </a:r>
            <a:endParaRPr lang="en-US" sz="7200" b="1" baseline="30000" dirty="0"/>
          </a:p>
        </p:txBody>
      </p:sp>
    </p:spTree>
    <p:extLst>
      <p:ext uri="{BB962C8B-B14F-4D97-AF65-F5344CB8AC3E}">
        <p14:creationId xmlns:p14="http://schemas.microsoft.com/office/powerpoint/2010/main" val="2239855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07DE2-23C1-4F00-8697-72FA6E2A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/>
              <a:t>Latest development</a:t>
            </a:r>
            <a:br>
              <a:rPr lang="en-US" sz="7200" dirty="0"/>
            </a:br>
            <a:br>
              <a:rPr lang="en-US" sz="7200" dirty="0"/>
            </a:br>
            <a:r>
              <a:rPr lang="en-US" sz="8000" dirty="0" err="1"/>
              <a:t>CP13</a:t>
            </a:r>
            <a:br>
              <a:rPr lang="en-US" sz="8000" dirty="0"/>
            </a:br>
            <a:r>
              <a:rPr lang="en-US" sz="4400" dirty="0"/>
              <a:t>Common</a:t>
            </a:r>
            <a:br>
              <a:rPr lang="en-US" sz="4400" dirty="0"/>
            </a:br>
            <a:r>
              <a:rPr lang="en-US" sz="4400" dirty="0"/>
              <a:t>Practice</a:t>
            </a:r>
            <a:endParaRPr lang="nl-NL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A2BC6-D7B8-4DDD-89C7-CA0795B72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591D4C-BB8F-AE46-BE73-C616F30BBC5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87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A2DDC-5387-4748-8C32-47348588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1D4C-BB8F-AE46-BE73-C616F30BBC5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549EE569-B2A1-4CD7-BAB2-C198E8CD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8300"/>
            <a:ext cx="11160125" cy="922618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869BA7-C4EC-4B5F-342D-F515783C3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3" y="165908"/>
            <a:ext cx="11985834" cy="64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68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A2DDC-5387-4748-8C32-47348588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1D4C-BB8F-AE46-BE73-C616F30BBC5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66F52F-8D9B-564E-A216-9D7A5407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          </a:t>
            </a:r>
            <a:r>
              <a:rPr lang="en-US" sz="5400" i="1" dirty="0" err="1"/>
              <a:t>CP13</a:t>
            </a:r>
            <a:r>
              <a:rPr lang="en-US" sz="5400" i="1" dirty="0"/>
              <a:t>: policy considerations</a:t>
            </a:r>
            <a:endParaRPr lang="en-US" i="1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97F2B55-96D0-4D61-9D53-CAA3128E7C5C}"/>
              </a:ext>
            </a:extLst>
          </p:cNvPr>
          <p:cNvSpPr txBox="1">
            <a:spLocks/>
          </p:cNvSpPr>
          <p:nvPr/>
        </p:nvSpPr>
        <p:spPr>
          <a:xfrm>
            <a:off x="515937" y="1391447"/>
            <a:ext cx="6351207" cy="4987007"/>
          </a:xfrm>
          <a:prstGeom prst="rect">
            <a:avLst/>
          </a:prstGeom>
        </p:spPr>
        <p:txBody>
          <a:bodyPr vert="horz" lIns="0" tIns="0" rIns="0" bIns="0" spcCol="137160" rtlCol="0">
            <a:noAutofit/>
          </a:bodyPr>
          <a:lstStyle>
            <a:lvl1pPr marL="230188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6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70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1125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6550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245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986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  <a:endParaRPr lang="nl-NL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2E82B6-18CC-42B9-909A-F6C385EAC6B8}"/>
              </a:ext>
            </a:extLst>
          </p:cNvPr>
          <p:cNvGrpSpPr/>
          <p:nvPr/>
        </p:nvGrpSpPr>
        <p:grpSpPr>
          <a:xfrm rot="16200000">
            <a:off x="782155" y="-258834"/>
            <a:ext cx="1275777" cy="2207199"/>
            <a:chOff x="661771" y="1666489"/>
            <a:chExt cx="1275776" cy="23033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0069DC3-3D80-4C42-9070-EBEE22AF4E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369" r="23244"/>
            <a:stretch/>
          </p:blipFill>
          <p:spPr>
            <a:xfrm>
              <a:off x="661771" y="1666489"/>
              <a:ext cx="1275776" cy="230339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5DDFB2-2FA0-45CB-B001-0A80E0FCA594}"/>
                </a:ext>
              </a:extLst>
            </p:cNvPr>
            <p:cNvSpPr txBox="1"/>
            <p:nvPr/>
          </p:nvSpPr>
          <p:spPr>
            <a:xfrm rot="5400000">
              <a:off x="854627" y="2024459"/>
              <a:ext cx="9332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‘24</a:t>
              </a:r>
              <a:endParaRPr lang="nl-NL" sz="4000" dirty="0"/>
            </a:p>
          </p:txBody>
        </p:sp>
      </p:grp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DE70D472-E55C-481E-8F29-83B861F37697}"/>
              </a:ext>
            </a:extLst>
          </p:cNvPr>
          <p:cNvSpPr txBox="1">
            <a:spLocks/>
          </p:cNvSpPr>
          <p:nvPr/>
        </p:nvSpPr>
        <p:spPr>
          <a:xfrm>
            <a:off x="515938" y="1543847"/>
            <a:ext cx="11161712" cy="4987007"/>
          </a:xfrm>
          <a:prstGeom prst="rect">
            <a:avLst/>
          </a:prstGeom>
        </p:spPr>
        <p:txBody>
          <a:bodyPr vert="horz" lIns="0" tIns="0" rIns="0" bIns="0" spcCol="137160" rtlCol="0">
            <a:noAutofit/>
          </a:bodyPr>
          <a:lstStyle>
            <a:lvl1pPr marL="230188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6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70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1125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6550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245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986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58AA2B6-60D9-5FE4-320E-3E5716DC8EB7}"/>
              </a:ext>
            </a:extLst>
          </p:cNvPr>
          <p:cNvCxnSpPr>
            <a:stCxn id="12" idx="0"/>
          </p:cNvCxnSpPr>
          <p:nvPr/>
        </p:nvCxnSpPr>
        <p:spPr>
          <a:xfrm flipH="1">
            <a:off x="6096000" y="1543847"/>
            <a:ext cx="794" cy="476487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3F5A21-7DA4-EC72-EA48-A92C83C52883}"/>
              </a:ext>
            </a:extLst>
          </p:cNvPr>
          <p:cNvCxnSpPr>
            <a:cxnSpLocks/>
          </p:cNvCxnSpPr>
          <p:nvPr/>
        </p:nvCxnSpPr>
        <p:spPr>
          <a:xfrm>
            <a:off x="506937" y="3531101"/>
            <a:ext cx="11274755" cy="1683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0941921-4251-578B-566C-D1D3EDB38351}"/>
              </a:ext>
            </a:extLst>
          </p:cNvPr>
          <p:cNvSpPr txBox="1"/>
          <p:nvPr/>
        </p:nvSpPr>
        <p:spPr>
          <a:xfrm>
            <a:off x="551486" y="1978271"/>
            <a:ext cx="5446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Robust analysis.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Dedicated learning materials for convergence.</a:t>
            </a:r>
            <a:endParaRPr lang="nl-NL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D738B-B594-B4B0-1926-4D4EDDB6EC56}"/>
              </a:ext>
            </a:extLst>
          </p:cNvPr>
          <p:cNvSpPr txBox="1"/>
          <p:nvPr/>
        </p:nvSpPr>
        <p:spPr>
          <a:xfrm>
            <a:off x="514350" y="1419554"/>
            <a:ext cx="533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Strengths</a:t>
            </a:r>
            <a:endParaRPr lang="nl-NL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D429C3-BFDF-9932-02D5-E69922FA5B9B}"/>
              </a:ext>
            </a:extLst>
          </p:cNvPr>
          <p:cNvSpPr txBox="1"/>
          <p:nvPr/>
        </p:nvSpPr>
        <p:spPr>
          <a:xfrm>
            <a:off x="6341087" y="2024956"/>
            <a:ext cx="55792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Only half the story: only refers to </a:t>
            </a:r>
            <a:r>
              <a:rPr lang="en-US" sz="2800" dirty="0" err="1"/>
              <a:t>CJEU</a:t>
            </a:r>
            <a:r>
              <a:rPr lang="en-US" sz="2800" dirty="0"/>
              <a:t> and GC.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Does not include </a:t>
            </a:r>
            <a:r>
              <a:rPr lang="en-US" sz="2800" i="1" dirty="0"/>
              <a:t>acquis</a:t>
            </a:r>
            <a:r>
              <a:rPr lang="en-US" sz="2800" dirty="0"/>
              <a:t> in MS.</a:t>
            </a:r>
            <a:endParaRPr lang="nl-NL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76F331-103C-85A6-A4CC-FFB42EED5AD6}"/>
              </a:ext>
            </a:extLst>
          </p:cNvPr>
          <p:cNvSpPr txBox="1"/>
          <p:nvPr/>
        </p:nvSpPr>
        <p:spPr>
          <a:xfrm>
            <a:off x="6305673" y="1517984"/>
            <a:ext cx="533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Weaknesses</a:t>
            </a:r>
            <a:endParaRPr lang="nl-NL" sz="3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21E260-4135-0960-26A3-098C59A878E0}"/>
              </a:ext>
            </a:extLst>
          </p:cNvPr>
          <p:cNvSpPr txBox="1"/>
          <p:nvPr/>
        </p:nvSpPr>
        <p:spPr>
          <a:xfrm>
            <a:off x="506937" y="4106648"/>
            <a:ext cx="55360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Any role for TLI 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MS can follow lessons learned elsewhere, e.g. introduce bad faith as ground for refusal? (AI?)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534F6C-B1F2-2799-77F0-B492B7CE0321}"/>
              </a:ext>
            </a:extLst>
          </p:cNvPr>
          <p:cNvSpPr txBox="1"/>
          <p:nvPr/>
        </p:nvSpPr>
        <p:spPr>
          <a:xfrm>
            <a:off x="515937" y="3496839"/>
            <a:ext cx="533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Opportunities</a:t>
            </a:r>
            <a:endParaRPr lang="nl-NL" sz="32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02D0D0-9FE7-1282-9AF7-0A1F0A6032D9}"/>
              </a:ext>
            </a:extLst>
          </p:cNvPr>
          <p:cNvSpPr txBox="1"/>
          <p:nvPr/>
        </p:nvSpPr>
        <p:spPr>
          <a:xfrm>
            <a:off x="6241946" y="4031799"/>
            <a:ext cx="59500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Persuasive precedent of EUTM courts in MS declines.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Open norms are just that, open norms: anything goes ?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NL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02F513-CAE4-9C17-5CB8-B4A9C5FC5D32}"/>
              </a:ext>
            </a:extLst>
          </p:cNvPr>
          <p:cNvSpPr txBox="1"/>
          <p:nvPr/>
        </p:nvSpPr>
        <p:spPr>
          <a:xfrm>
            <a:off x="6240358" y="3521873"/>
            <a:ext cx="533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Threats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259228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A2DDC-5387-4748-8C32-47348588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1D4C-BB8F-AE46-BE73-C616F30BBC5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186FD8-F962-4EFF-BC92-C90FE4ED3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994" y="709531"/>
            <a:ext cx="5003908" cy="500390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0DDC12-403E-486C-BC72-698B5E1A57D3}"/>
              </a:ext>
            </a:extLst>
          </p:cNvPr>
          <p:cNvCxnSpPr>
            <a:cxnSpLocks/>
          </p:cNvCxnSpPr>
          <p:nvPr/>
        </p:nvCxnSpPr>
        <p:spPr>
          <a:xfrm>
            <a:off x="5313889" y="4145685"/>
            <a:ext cx="2356701" cy="786"/>
          </a:xfrm>
          <a:prstGeom prst="line">
            <a:avLst/>
          </a:prstGeom>
          <a:ln w="88900" cap="rnd">
            <a:prstDash val="dash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76A169B-E6FC-4186-B837-BBFE5E0B62CC}"/>
              </a:ext>
            </a:extLst>
          </p:cNvPr>
          <p:cNvCxnSpPr>
            <a:cxnSpLocks/>
          </p:cNvCxnSpPr>
          <p:nvPr/>
        </p:nvCxnSpPr>
        <p:spPr>
          <a:xfrm>
            <a:off x="1383534" y="4140183"/>
            <a:ext cx="3569695" cy="5502"/>
          </a:xfrm>
          <a:prstGeom prst="line">
            <a:avLst/>
          </a:prstGeom>
          <a:ln w="88900" cap="rnd">
            <a:prstDash val="dash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58189A0-8353-4839-8A40-DEC3CC381857}"/>
              </a:ext>
            </a:extLst>
          </p:cNvPr>
          <p:cNvCxnSpPr>
            <a:cxnSpLocks/>
          </p:cNvCxnSpPr>
          <p:nvPr/>
        </p:nvCxnSpPr>
        <p:spPr>
          <a:xfrm>
            <a:off x="65490" y="4143580"/>
            <a:ext cx="1081767" cy="0"/>
          </a:xfrm>
          <a:prstGeom prst="line">
            <a:avLst/>
          </a:prstGeom>
          <a:ln w="88900" cap="rnd">
            <a:prstDash val="dash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1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A2DDC-5387-4748-8C32-47348588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1D4C-BB8F-AE46-BE73-C616F30BBC5B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EE17D2A-12A6-4E87-B7B6-D3A992B7EB45}"/>
              </a:ext>
            </a:extLst>
          </p:cNvPr>
          <p:cNvCxnSpPr>
            <a:cxnSpLocks/>
          </p:cNvCxnSpPr>
          <p:nvPr/>
        </p:nvCxnSpPr>
        <p:spPr>
          <a:xfrm>
            <a:off x="9079992" y="4138770"/>
            <a:ext cx="3112006" cy="43499"/>
          </a:xfrm>
          <a:prstGeom prst="line">
            <a:avLst/>
          </a:prstGeom>
          <a:ln w="88900" cap="rnd">
            <a:prstDash val="dash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DDCAAA6-E746-4634-96BF-BA22BCB1B932}"/>
              </a:ext>
            </a:extLst>
          </p:cNvPr>
          <p:cNvCxnSpPr>
            <a:cxnSpLocks/>
          </p:cNvCxnSpPr>
          <p:nvPr/>
        </p:nvCxnSpPr>
        <p:spPr>
          <a:xfrm>
            <a:off x="5586640" y="4148559"/>
            <a:ext cx="3161231" cy="11749"/>
          </a:xfrm>
          <a:prstGeom prst="line">
            <a:avLst/>
          </a:prstGeom>
          <a:ln w="88900" cap="rnd">
            <a:prstDash val="dash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624F51B-5129-403F-B0F0-E44B2EE6EE10}"/>
              </a:ext>
            </a:extLst>
          </p:cNvPr>
          <p:cNvCxnSpPr>
            <a:cxnSpLocks/>
          </p:cNvCxnSpPr>
          <p:nvPr/>
        </p:nvCxnSpPr>
        <p:spPr>
          <a:xfrm>
            <a:off x="0" y="4160520"/>
            <a:ext cx="2010656" cy="0"/>
          </a:xfrm>
          <a:prstGeom prst="line">
            <a:avLst/>
          </a:prstGeom>
          <a:ln w="88900" cap="rnd">
            <a:prstDash val="dash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993226D-C4C5-41E3-B1A4-4A0E71B04F89}"/>
              </a:ext>
            </a:extLst>
          </p:cNvPr>
          <p:cNvCxnSpPr>
            <a:cxnSpLocks/>
          </p:cNvCxnSpPr>
          <p:nvPr/>
        </p:nvCxnSpPr>
        <p:spPr>
          <a:xfrm flipV="1">
            <a:off x="2331720" y="4144922"/>
            <a:ext cx="3010663" cy="13314"/>
          </a:xfrm>
          <a:prstGeom prst="line">
            <a:avLst/>
          </a:prstGeom>
          <a:ln w="88900" cap="rnd">
            <a:prstDash val="dash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86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r"/>
      </p:transition>
    </mc:Choice>
    <mc:Fallback xmlns="">
      <p:transition spd="slow">
        <p:push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A2DDC-5387-4748-8C32-47348588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1D4C-BB8F-AE46-BE73-C616F30BBC5B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EE17D2A-12A6-4E87-B7B6-D3A992B7EB45}"/>
              </a:ext>
            </a:extLst>
          </p:cNvPr>
          <p:cNvCxnSpPr>
            <a:cxnSpLocks/>
          </p:cNvCxnSpPr>
          <p:nvPr/>
        </p:nvCxnSpPr>
        <p:spPr>
          <a:xfrm flipV="1">
            <a:off x="10580637" y="4160520"/>
            <a:ext cx="1743185" cy="2751"/>
          </a:xfrm>
          <a:prstGeom prst="line">
            <a:avLst/>
          </a:prstGeom>
          <a:ln w="88900" cap="rnd">
            <a:prstDash val="dash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DDCAAA6-E746-4634-96BF-BA22BCB1B932}"/>
              </a:ext>
            </a:extLst>
          </p:cNvPr>
          <p:cNvCxnSpPr>
            <a:cxnSpLocks/>
          </p:cNvCxnSpPr>
          <p:nvPr/>
        </p:nvCxnSpPr>
        <p:spPr>
          <a:xfrm>
            <a:off x="8566138" y="4160520"/>
            <a:ext cx="1804009" cy="0"/>
          </a:xfrm>
          <a:prstGeom prst="line">
            <a:avLst/>
          </a:prstGeom>
          <a:ln w="88900" cap="rnd">
            <a:prstDash val="dash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624F51B-5129-403F-B0F0-E44B2EE6EE10}"/>
              </a:ext>
            </a:extLst>
          </p:cNvPr>
          <p:cNvCxnSpPr>
            <a:cxnSpLocks/>
          </p:cNvCxnSpPr>
          <p:nvPr/>
        </p:nvCxnSpPr>
        <p:spPr>
          <a:xfrm>
            <a:off x="4974675" y="4160520"/>
            <a:ext cx="1081767" cy="0"/>
          </a:xfrm>
          <a:prstGeom prst="line">
            <a:avLst/>
          </a:prstGeom>
          <a:ln w="88900" cap="rnd">
            <a:prstDash val="dash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EE6B6FD-BEFC-4FED-884F-1603555E2C57}"/>
              </a:ext>
            </a:extLst>
          </p:cNvPr>
          <p:cNvGrpSpPr/>
          <p:nvPr/>
        </p:nvGrpSpPr>
        <p:grpSpPr>
          <a:xfrm>
            <a:off x="4939084" y="1815182"/>
            <a:ext cx="2303392" cy="4210974"/>
            <a:chOff x="4700196" y="1061089"/>
            <a:chExt cx="2303392" cy="4210974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FB8C235-31E5-47F9-B4B1-BB6DA852559D}"/>
                </a:ext>
              </a:extLst>
            </p:cNvPr>
            <p:cNvGrpSpPr/>
            <p:nvPr/>
          </p:nvGrpSpPr>
          <p:grpSpPr>
            <a:xfrm>
              <a:off x="4700196" y="1061089"/>
              <a:ext cx="2303392" cy="2303392"/>
              <a:chOff x="3722990" y="1453257"/>
              <a:chExt cx="2303392" cy="2303392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A82B520B-F568-4B3E-8D2E-E38CCA6A1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22990" y="1453257"/>
                <a:ext cx="2303392" cy="2303392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838712F-BA24-4B82-9665-91864251C611}"/>
                  </a:ext>
                </a:extLst>
              </p:cNvPr>
              <p:cNvSpPr txBox="1"/>
              <p:nvPr/>
            </p:nvSpPr>
            <p:spPr>
              <a:xfrm>
                <a:off x="4421685" y="1796648"/>
                <a:ext cx="9332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‘35</a:t>
                </a:r>
                <a:endParaRPr lang="nl-NL" sz="4000" dirty="0"/>
              </a:p>
            </p:txBody>
          </p:sp>
        </p:grpSp>
        <p:pic>
          <p:nvPicPr>
            <p:cNvPr id="56" name="Picture 3" descr="C:\Users\tsoutsaa\AppData\Local\Microsoft\Windows\INetCache\IE\QFFR9S6Q\1280px-Flag_of_Belgium_(civil).svg[1].png">
              <a:extLst>
                <a:ext uri="{FF2B5EF4-FFF2-40B4-BE49-F238E27FC236}">
                  <a16:creationId xmlns:a16="http://schemas.microsoft.com/office/drawing/2014/main" id="{14569F22-67F1-419E-8017-68C562A22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207829" y="3981710"/>
              <a:ext cx="1298566" cy="1290353"/>
            </a:xfrm>
            <a:prstGeom prst="ellipse">
              <a:avLst/>
            </a:prstGeom>
            <a:ln w="0" cap="rnd">
              <a:solidFill>
                <a:srgbClr val="333333">
                  <a:alpha val="0"/>
                </a:srgb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4D38DB8F-084C-4F7D-B2EF-4DC761327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119659" y="4207951"/>
            <a:ext cx="2303392" cy="2303392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7FFD9105-60C6-47FE-978C-AF3FB1464032}"/>
              </a:ext>
            </a:extLst>
          </p:cNvPr>
          <p:cNvSpPr txBox="1"/>
          <p:nvPr/>
        </p:nvSpPr>
        <p:spPr>
          <a:xfrm>
            <a:off x="7835107" y="5440271"/>
            <a:ext cx="933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‘53</a:t>
            </a:r>
            <a:endParaRPr lang="nl-NL" sz="4000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2BFB548-89BB-4234-96EB-0E0C6853EC0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37368" y="1858743"/>
            <a:ext cx="1582611" cy="1582611"/>
          </a:xfrm>
          <a:prstGeom prst="ellipse">
            <a:avLst/>
          </a:prstGeom>
          <a:ln w="12700" cap="rnd">
            <a:solidFill>
              <a:srgbClr val="333333">
                <a:alpha val="0"/>
              </a:srgb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F0476B43-5CEE-4E57-9B08-E74406708421}"/>
              </a:ext>
            </a:extLst>
          </p:cNvPr>
          <p:cNvGrpSpPr/>
          <p:nvPr/>
        </p:nvGrpSpPr>
        <p:grpSpPr>
          <a:xfrm>
            <a:off x="9218451" y="1804432"/>
            <a:ext cx="2303392" cy="4221724"/>
            <a:chOff x="9315295" y="1775527"/>
            <a:chExt cx="2303392" cy="422172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04F6CA-3C52-4211-822A-402014084589}"/>
                </a:ext>
              </a:extLst>
            </p:cNvPr>
            <p:cNvGrpSpPr/>
            <p:nvPr/>
          </p:nvGrpSpPr>
          <p:grpSpPr>
            <a:xfrm>
              <a:off x="9315295" y="1775527"/>
              <a:ext cx="2303392" cy="2303392"/>
              <a:chOff x="7902048" y="1281810"/>
              <a:chExt cx="2303392" cy="2303392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CC78E30A-FB48-4B20-AC3A-E49C99294E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2048" y="1281810"/>
                <a:ext cx="2303392" cy="2303392"/>
              </a:xfrm>
              <a:prstGeom prst="rect">
                <a:avLst/>
              </a:prstGeom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E50A1F0-0DDE-42C9-A819-FE1FAA6A591C}"/>
                  </a:ext>
                </a:extLst>
              </p:cNvPr>
              <p:cNvSpPr txBox="1"/>
              <p:nvPr/>
            </p:nvSpPr>
            <p:spPr>
              <a:xfrm>
                <a:off x="8600743" y="1625201"/>
                <a:ext cx="9332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‘55</a:t>
                </a:r>
                <a:endParaRPr lang="nl-NL" sz="4000" dirty="0"/>
              </a:p>
            </p:txBody>
          </p:sp>
        </p:grpSp>
        <p:pic>
          <p:nvPicPr>
            <p:cNvPr id="58" name="Picture 5" descr="C:\Users\tsoutsaa\AppData\Local\Microsoft\Windows\INetCache\IE\P2VSANEZ\1280px-Flag_of_Greece.svg[1].png">
              <a:extLst>
                <a:ext uri="{FF2B5EF4-FFF2-40B4-BE49-F238E27FC236}">
                  <a16:creationId xmlns:a16="http://schemas.microsoft.com/office/drawing/2014/main" id="{18C27AA4-9E42-4DFB-919B-D09C82883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9790930" y="4660590"/>
              <a:ext cx="1352121" cy="1336661"/>
            </a:xfrm>
            <a:prstGeom prst="ellipse">
              <a:avLst/>
            </a:prstGeom>
            <a:ln w="12700" cap="rnd">
              <a:solidFill>
                <a:srgbClr val="333333">
                  <a:alpha val="0"/>
                </a:srgb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993226D-C4C5-41E3-B1A4-4A0E71B04F89}"/>
              </a:ext>
            </a:extLst>
          </p:cNvPr>
          <p:cNvCxnSpPr>
            <a:cxnSpLocks/>
          </p:cNvCxnSpPr>
          <p:nvPr/>
        </p:nvCxnSpPr>
        <p:spPr>
          <a:xfrm>
            <a:off x="6299204" y="4163271"/>
            <a:ext cx="1974727" cy="11701"/>
          </a:xfrm>
          <a:prstGeom prst="line">
            <a:avLst/>
          </a:prstGeom>
          <a:ln w="88900" cap="rnd">
            <a:prstDash val="dash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5F4D996-134C-EAA2-5264-B8672F53247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462" t="4458" r="49519" b="73877"/>
          <a:stretch/>
        </p:blipFill>
        <p:spPr>
          <a:xfrm>
            <a:off x="439795" y="916666"/>
            <a:ext cx="3340531" cy="470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4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A2DDC-5387-4748-8C32-47348588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1D4C-BB8F-AE46-BE73-C616F30BBC5B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EE17D2A-12A6-4E87-B7B6-D3A992B7EB45}"/>
              </a:ext>
            </a:extLst>
          </p:cNvPr>
          <p:cNvCxnSpPr>
            <a:cxnSpLocks/>
          </p:cNvCxnSpPr>
          <p:nvPr/>
        </p:nvCxnSpPr>
        <p:spPr>
          <a:xfrm>
            <a:off x="9582342" y="4173229"/>
            <a:ext cx="2609656" cy="9040"/>
          </a:xfrm>
          <a:prstGeom prst="line">
            <a:avLst/>
          </a:prstGeom>
          <a:ln w="88900" cap="rnd">
            <a:prstDash val="dash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DDCAAA6-E746-4634-96BF-BA22BCB1B932}"/>
              </a:ext>
            </a:extLst>
          </p:cNvPr>
          <p:cNvCxnSpPr>
            <a:cxnSpLocks/>
            <a:endCxn id="37" idx="2"/>
          </p:cNvCxnSpPr>
          <p:nvPr/>
        </p:nvCxnSpPr>
        <p:spPr>
          <a:xfrm>
            <a:off x="4175753" y="4147354"/>
            <a:ext cx="2703295" cy="13166"/>
          </a:xfrm>
          <a:prstGeom prst="line">
            <a:avLst/>
          </a:prstGeom>
          <a:ln w="88900" cap="rnd">
            <a:prstDash val="dash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624F51B-5129-403F-B0F0-E44B2EE6EE10}"/>
              </a:ext>
            </a:extLst>
          </p:cNvPr>
          <p:cNvCxnSpPr>
            <a:cxnSpLocks/>
          </p:cNvCxnSpPr>
          <p:nvPr/>
        </p:nvCxnSpPr>
        <p:spPr>
          <a:xfrm flipV="1">
            <a:off x="0" y="4138770"/>
            <a:ext cx="1574408" cy="21750"/>
          </a:xfrm>
          <a:prstGeom prst="line">
            <a:avLst/>
          </a:prstGeom>
          <a:ln w="88900" cap="rnd">
            <a:prstDash val="dash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993226D-C4C5-41E3-B1A4-4A0E71B04F89}"/>
              </a:ext>
            </a:extLst>
          </p:cNvPr>
          <p:cNvCxnSpPr>
            <a:cxnSpLocks/>
          </p:cNvCxnSpPr>
          <p:nvPr/>
        </p:nvCxnSpPr>
        <p:spPr>
          <a:xfrm flipV="1">
            <a:off x="1688841" y="4138770"/>
            <a:ext cx="2372479" cy="6152"/>
          </a:xfrm>
          <a:prstGeom prst="line">
            <a:avLst/>
          </a:prstGeom>
          <a:ln w="88900" cap="rnd">
            <a:prstDash val="dash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7873E0-3F3D-4AA8-B01F-50AE74597962}"/>
              </a:ext>
            </a:extLst>
          </p:cNvPr>
          <p:cNvGrpSpPr/>
          <p:nvPr/>
        </p:nvGrpSpPr>
        <p:grpSpPr>
          <a:xfrm>
            <a:off x="407387" y="2093420"/>
            <a:ext cx="2303392" cy="4479916"/>
            <a:chOff x="5267649" y="1922845"/>
            <a:chExt cx="2303392" cy="447991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2284ABE-33CC-4443-8639-A81ECF6BA725}"/>
                </a:ext>
              </a:extLst>
            </p:cNvPr>
            <p:cNvGrpSpPr/>
            <p:nvPr/>
          </p:nvGrpSpPr>
          <p:grpSpPr>
            <a:xfrm>
              <a:off x="5267649" y="4099369"/>
              <a:ext cx="2303392" cy="2303392"/>
              <a:chOff x="1706877" y="1352838"/>
              <a:chExt cx="2303392" cy="2303392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BB795A5E-F025-452C-B7F7-D17C71EA6D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1706877" y="1352838"/>
                <a:ext cx="2303392" cy="2303392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4CB054E-E02B-4A65-9019-68C755CB3847}"/>
                  </a:ext>
                </a:extLst>
              </p:cNvPr>
              <p:cNvSpPr txBox="1"/>
              <p:nvPr/>
            </p:nvSpPr>
            <p:spPr>
              <a:xfrm>
                <a:off x="2422325" y="2585158"/>
                <a:ext cx="9332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‘59</a:t>
                </a:r>
                <a:endParaRPr lang="nl-NL" sz="4000" dirty="0"/>
              </a:p>
            </p:txBody>
          </p:sp>
        </p:grpSp>
        <p:pic>
          <p:nvPicPr>
            <p:cNvPr id="26" name="Picture 6" descr="C:\Users\tsoutsaa\AppData\Local\Microsoft\Windows\INetCache\IE\P2VSANEZ\Scandinavia_flags_Sweden.svg[1].png">
              <a:extLst>
                <a:ext uri="{FF2B5EF4-FFF2-40B4-BE49-F238E27FC236}">
                  <a16:creationId xmlns:a16="http://schemas.microsoft.com/office/drawing/2014/main" id="{DFFD6D5F-069C-4BC6-87F3-519CC22E4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578591" y="1922845"/>
              <a:ext cx="1560363" cy="1560363"/>
            </a:xfrm>
            <a:prstGeom prst="ellipse">
              <a:avLst/>
            </a:prstGeom>
            <a:ln w="12700" cap="rnd">
              <a:solidFill>
                <a:srgbClr val="333333">
                  <a:alpha val="0"/>
                </a:srgb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4" descr="Een Benelux-unie voor de detailhandel nu officieel van start - Emerce">
            <a:extLst>
              <a:ext uri="{FF2B5EF4-FFF2-40B4-BE49-F238E27FC236}">
                <a16:creationId xmlns:a16="http://schemas.microsoft.com/office/drawing/2014/main" id="{6F1E055A-C7ED-4D66-8AB3-4EC53B87A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536" y="4416380"/>
            <a:ext cx="2034680" cy="20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B1E4E5-643C-4A24-B94B-DC46C8909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080" y="1723240"/>
            <a:ext cx="2303392" cy="230339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60A4C33-3222-42BC-8E86-1D3FE52AFBA7}"/>
              </a:ext>
            </a:extLst>
          </p:cNvPr>
          <p:cNvSpPr txBox="1"/>
          <p:nvPr/>
        </p:nvSpPr>
        <p:spPr>
          <a:xfrm>
            <a:off x="3594693" y="2112988"/>
            <a:ext cx="933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‘62</a:t>
            </a:r>
            <a:endParaRPr lang="nl-NL" sz="40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B4C4C16-90C6-456B-B4D2-FA82E50C578D}"/>
              </a:ext>
            </a:extLst>
          </p:cNvPr>
          <p:cNvGrpSpPr/>
          <p:nvPr/>
        </p:nvGrpSpPr>
        <p:grpSpPr>
          <a:xfrm>
            <a:off x="5727352" y="4160520"/>
            <a:ext cx="2303392" cy="2303392"/>
            <a:chOff x="1855854" y="1352838"/>
            <a:chExt cx="2303392" cy="230339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CD70F4D-3138-41B8-8649-CEAF200CE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1855854" y="1352838"/>
              <a:ext cx="2303392" cy="230339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3DAD431-E9B2-41C9-9C29-98E733E1A9C2}"/>
                </a:ext>
              </a:extLst>
            </p:cNvPr>
            <p:cNvSpPr txBox="1"/>
            <p:nvPr/>
          </p:nvSpPr>
          <p:spPr>
            <a:xfrm>
              <a:off x="2525598" y="2602694"/>
              <a:ext cx="9332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‘88</a:t>
              </a:r>
              <a:endParaRPr lang="nl-NL" sz="4000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B498BEC-9467-CE0B-97EA-446AC37D8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748" y="1753780"/>
            <a:ext cx="2303392" cy="2303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C566E6-9DB0-FF34-E29F-489DE742434F}"/>
              </a:ext>
            </a:extLst>
          </p:cNvPr>
          <p:cNvSpPr txBox="1"/>
          <p:nvPr/>
        </p:nvSpPr>
        <p:spPr>
          <a:xfrm>
            <a:off x="8994817" y="2122228"/>
            <a:ext cx="933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‘09</a:t>
            </a:r>
            <a:endParaRPr lang="nl-NL" sz="4000" dirty="0"/>
          </a:p>
        </p:txBody>
      </p:sp>
      <p:pic>
        <p:nvPicPr>
          <p:cNvPr id="5" name="Picture 2" descr="Lindt &amp; Sprüngli Annual Report 2019">
            <a:extLst>
              <a:ext uri="{FF2B5EF4-FFF2-40B4-BE49-F238E27FC236}">
                <a16:creationId xmlns:a16="http://schemas.microsoft.com/office/drawing/2014/main" id="{C90FF3F6-20DB-6AAD-A13E-1498F111B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321" y="4444235"/>
            <a:ext cx="1858144" cy="18581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14C6AC-1547-2FA3-1BF7-2D501F371CF4}"/>
              </a:ext>
            </a:extLst>
          </p:cNvPr>
          <p:cNvCxnSpPr>
            <a:cxnSpLocks/>
          </p:cNvCxnSpPr>
          <p:nvPr/>
        </p:nvCxnSpPr>
        <p:spPr>
          <a:xfrm>
            <a:off x="7031448" y="4160063"/>
            <a:ext cx="2448945" cy="13166"/>
          </a:xfrm>
          <a:prstGeom prst="line">
            <a:avLst/>
          </a:prstGeom>
          <a:ln w="88900" cap="rnd">
            <a:prstDash val="dash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Picture 2" descr="European Union Flag Round Circle icon in SVG, PNG formats">
            <a:extLst>
              <a:ext uri="{FF2B5EF4-FFF2-40B4-BE49-F238E27FC236}">
                <a16:creationId xmlns:a16="http://schemas.microsoft.com/office/drawing/2014/main" id="{F27BCD88-EB02-6F5D-22B0-38DFA2C86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88" y="2090026"/>
            <a:ext cx="1563757" cy="156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63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A2DDC-5387-4748-8C32-47348588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1D4C-BB8F-AE46-BE73-C616F30BBC5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186FD8-F962-4EFF-BC92-C90FE4ED3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994" y="709531"/>
            <a:ext cx="5003908" cy="500390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0DDC12-403E-486C-BC72-698B5E1A57D3}"/>
              </a:ext>
            </a:extLst>
          </p:cNvPr>
          <p:cNvCxnSpPr>
            <a:cxnSpLocks/>
          </p:cNvCxnSpPr>
          <p:nvPr/>
        </p:nvCxnSpPr>
        <p:spPr>
          <a:xfrm>
            <a:off x="5943600" y="4126583"/>
            <a:ext cx="2020824" cy="10276"/>
          </a:xfrm>
          <a:prstGeom prst="line">
            <a:avLst/>
          </a:prstGeom>
          <a:ln w="88900" cap="rnd">
            <a:prstDash val="dash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4">
            <a:extLst>
              <a:ext uri="{FF2B5EF4-FFF2-40B4-BE49-F238E27FC236}">
                <a16:creationId xmlns:a16="http://schemas.microsoft.com/office/drawing/2014/main" id="{4FE03A2D-5488-4651-9F03-EFEDB7432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036" y="2515436"/>
            <a:ext cx="2040911" cy="12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B13447-AEF6-4B26-B028-3E62A9A3C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3838" y="1666489"/>
            <a:ext cx="2303392" cy="23033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F79A5B2-2786-4716-947E-77EBE7F5022E}"/>
              </a:ext>
            </a:extLst>
          </p:cNvPr>
          <p:cNvSpPr txBox="1"/>
          <p:nvPr/>
        </p:nvSpPr>
        <p:spPr>
          <a:xfrm>
            <a:off x="571231" y="2046376"/>
            <a:ext cx="933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‘19</a:t>
            </a:r>
            <a:endParaRPr lang="nl-NL" sz="4000" dirty="0"/>
          </a:p>
        </p:txBody>
      </p:sp>
      <p:pic>
        <p:nvPicPr>
          <p:cNvPr id="1026" name="Picture 2" descr="Image not found">
            <a:extLst>
              <a:ext uri="{FF2B5EF4-FFF2-40B4-BE49-F238E27FC236}">
                <a16:creationId xmlns:a16="http://schemas.microsoft.com/office/drawing/2014/main" id="{E08D273B-FEDA-46B2-8AEA-3BF3AF320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75"/>
          <a:stretch/>
        </p:blipFill>
        <p:spPr bwMode="auto">
          <a:xfrm>
            <a:off x="0" y="4540852"/>
            <a:ext cx="2303392" cy="65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70BDF4-473F-481E-AAB1-BA0C56E08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68744" y="4240177"/>
            <a:ext cx="2303392" cy="230339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C788B04-E00E-4055-AF5B-8747553DAC3A}"/>
              </a:ext>
            </a:extLst>
          </p:cNvPr>
          <p:cNvSpPr txBox="1"/>
          <p:nvPr/>
        </p:nvSpPr>
        <p:spPr>
          <a:xfrm>
            <a:off x="3117972" y="5474300"/>
            <a:ext cx="933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‘20</a:t>
            </a:r>
            <a:endParaRPr lang="nl-NL" sz="40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76A169B-E6FC-4186-B837-BBFE5E0B62CC}"/>
              </a:ext>
            </a:extLst>
          </p:cNvPr>
          <p:cNvCxnSpPr>
            <a:cxnSpLocks/>
          </p:cNvCxnSpPr>
          <p:nvPr/>
        </p:nvCxnSpPr>
        <p:spPr>
          <a:xfrm>
            <a:off x="1151696" y="4126583"/>
            <a:ext cx="2368744" cy="0"/>
          </a:xfrm>
          <a:prstGeom prst="line">
            <a:avLst/>
          </a:prstGeom>
          <a:ln w="88900" cap="rnd">
            <a:prstDash val="dash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58189A0-8353-4839-8A40-DEC3CC381857}"/>
              </a:ext>
            </a:extLst>
          </p:cNvPr>
          <p:cNvCxnSpPr>
            <a:cxnSpLocks/>
          </p:cNvCxnSpPr>
          <p:nvPr/>
        </p:nvCxnSpPr>
        <p:spPr>
          <a:xfrm>
            <a:off x="31360" y="4127369"/>
            <a:ext cx="1006498" cy="0"/>
          </a:xfrm>
          <a:prstGeom prst="line">
            <a:avLst/>
          </a:prstGeom>
          <a:ln w="88900" cap="rnd">
            <a:prstDash val="dash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CA1BE4-3AC3-2FFF-A25E-78FB479735B3}"/>
              </a:ext>
            </a:extLst>
          </p:cNvPr>
          <p:cNvCxnSpPr>
            <a:cxnSpLocks/>
          </p:cNvCxnSpPr>
          <p:nvPr/>
        </p:nvCxnSpPr>
        <p:spPr>
          <a:xfrm flipV="1">
            <a:off x="3649518" y="4126583"/>
            <a:ext cx="2193498" cy="10276"/>
          </a:xfrm>
          <a:prstGeom prst="line">
            <a:avLst/>
          </a:prstGeom>
          <a:ln w="88900" cap="rnd">
            <a:prstDash val="dash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0F13229E-DD96-D382-34FE-809ECD2D8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320" y="1666489"/>
            <a:ext cx="2303392" cy="23033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30F99F6-A686-F54C-459C-39C3CB460227}"/>
              </a:ext>
            </a:extLst>
          </p:cNvPr>
          <p:cNvSpPr txBox="1"/>
          <p:nvPr/>
        </p:nvSpPr>
        <p:spPr>
          <a:xfrm>
            <a:off x="5376389" y="2046376"/>
            <a:ext cx="933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‘24</a:t>
            </a:r>
            <a:endParaRPr lang="nl-NL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C81F09-7AFE-8709-15BF-C2A9476FD8E6}"/>
              </a:ext>
            </a:extLst>
          </p:cNvPr>
          <p:cNvSpPr txBox="1"/>
          <p:nvPr/>
        </p:nvSpPr>
        <p:spPr>
          <a:xfrm>
            <a:off x="4972179" y="4700016"/>
            <a:ext cx="17416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ptos ExtraBold" panose="020F0502020204030204" pitchFamily="34" charset="0"/>
              </a:rPr>
              <a:t>CP13</a:t>
            </a:r>
            <a:endParaRPr lang="en-US" sz="4000" b="1" dirty="0">
              <a:latin typeface="Aptos ExtraBold" panose="020F0502020204030204" pitchFamily="34" charset="0"/>
            </a:endParaRPr>
          </a:p>
          <a:p>
            <a:pPr algn="ctr"/>
            <a:r>
              <a:rPr lang="en-US" sz="2400" b="1" dirty="0">
                <a:latin typeface="Aptos ExtraBold" panose="020F0502020204030204" pitchFamily="34" charset="0"/>
              </a:rPr>
              <a:t>COMMON</a:t>
            </a:r>
          </a:p>
          <a:p>
            <a:pPr algn="ctr"/>
            <a:r>
              <a:rPr lang="en-US" sz="2400" b="1" dirty="0">
                <a:latin typeface="Aptos ExtraBold" panose="020F0502020204030204" pitchFamily="34" charset="0"/>
              </a:rPr>
              <a:t>PRACTICE</a:t>
            </a:r>
            <a:endParaRPr lang="nl-NL" sz="2400" b="1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54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07DE2-23C1-4F00-8697-72FA6E2A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/>
              <a:t>Takeaways ?</a:t>
            </a:r>
            <a:endParaRPr lang="nl-NL" sz="7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A2BC6-D7B8-4DDD-89C7-CA0795B72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591D4C-BB8F-AE46-BE73-C616F30BBC5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67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A2DDC-5387-4748-8C32-47348588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1D4C-BB8F-AE46-BE73-C616F30BBC5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97F2B55-96D0-4D61-9D53-CAA3128E7C5C}"/>
              </a:ext>
            </a:extLst>
          </p:cNvPr>
          <p:cNvSpPr txBox="1">
            <a:spLocks/>
          </p:cNvSpPr>
          <p:nvPr/>
        </p:nvSpPr>
        <p:spPr>
          <a:xfrm>
            <a:off x="515936" y="502921"/>
            <a:ext cx="11676061" cy="5274608"/>
          </a:xfrm>
          <a:prstGeom prst="rect">
            <a:avLst/>
          </a:prstGeom>
        </p:spPr>
        <p:txBody>
          <a:bodyPr vert="horz" lIns="0" tIns="0" rIns="0" bIns="0" spcCol="137160" rtlCol="0">
            <a:noAutofit/>
          </a:bodyPr>
          <a:lstStyle>
            <a:lvl1pPr marL="230188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6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70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1125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6550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245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986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Bad faith has a dual meaning, with both absolute &amp; relative elements.</a:t>
            </a: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It aims to: </a:t>
            </a:r>
          </a:p>
          <a:p>
            <a:pPr marL="0" indent="0">
              <a:buNone/>
            </a:pPr>
            <a:r>
              <a:rPr lang="en-US" dirty="0"/>
              <a:t>- foster fair competition;</a:t>
            </a:r>
          </a:p>
          <a:p>
            <a:pPr marL="0" indent="0">
              <a:buNone/>
            </a:pPr>
            <a:r>
              <a:rPr lang="en-US" dirty="0"/>
              <a:t>- in step with </a:t>
            </a:r>
            <a:r>
              <a:rPr lang="en-US" dirty="0" err="1"/>
              <a:t>functions</a:t>
            </a:r>
            <a:r>
              <a:rPr lang="en-US" baseline="30000" dirty="0" err="1"/>
              <a:t>TM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Uniform framework for </a:t>
            </a:r>
            <a:br>
              <a:rPr lang="en-US" dirty="0"/>
            </a:br>
            <a:r>
              <a:rPr lang="en-US" dirty="0"/>
              <a:t>assessing time, evidence, extent.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7ADA80-C0AC-4665-9E97-15F45B5B1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724" y="1686501"/>
            <a:ext cx="4158341" cy="37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01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808962-A8C0-48E1-9651-E362FD65962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37068" y="1096565"/>
            <a:ext cx="5669954" cy="4496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Unfairly undermining third party interests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E.g. ‘filing with intention to prevent others continuing prior use” [</a:t>
            </a:r>
            <a:r>
              <a:rPr lang="en-US" sz="3600" i="1" dirty="0"/>
              <a:t>Lindt</a:t>
            </a:r>
            <a:r>
              <a:rPr lang="en-US" sz="3600" dirty="0"/>
              <a:t>]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en-US" sz="3600" dirty="0" err="1"/>
              <a:t>CP13</a:t>
            </a:r>
            <a:r>
              <a:rPr lang="en-US" sz="3600" dirty="0"/>
              <a:t>: ‘misappropriation’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A2DDC-5387-4748-8C32-47348588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1D4C-BB8F-AE46-BE73-C616F30BBC5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66F52F-8D9B-564E-A216-9D7A5407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79317"/>
            <a:ext cx="5206806" cy="789083"/>
          </a:xfrm>
        </p:spPr>
        <p:txBody>
          <a:bodyPr/>
          <a:lstStyle/>
          <a:p>
            <a:r>
              <a:rPr lang="en-US" b="1" dirty="0"/>
              <a:t>‘Relative inadmissibility’</a:t>
            </a:r>
            <a:r>
              <a:rPr lang="en-US" sz="4000" b="1" dirty="0"/>
              <a:t> </a:t>
            </a:r>
            <a:br>
              <a:rPr lang="en-US" sz="4400" b="1" dirty="0"/>
            </a:br>
            <a:br>
              <a:rPr lang="en-US" sz="4400" b="1" dirty="0"/>
            </a:br>
            <a:endParaRPr lang="en-US" sz="4400" b="1" i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BFCD477-9207-420E-8546-8D7BE7BD4B6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84981" y="1091094"/>
            <a:ext cx="5519922" cy="4496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Filing not in step with </a:t>
            </a:r>
            <a:r>
              <a:rPr lang="en-US" sz="3600" dirty="0" err="1"/>
              <a:t>functions</a:t>
            </a:r>
            <a:r>
              <a:rPr lang="en-US" sz="3600" baseline="30000" dirty="0" err="1"/>
              <a:t>TM</a:t>
            </a:r>
            <a:endParaRPr lang="nl-NL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E.g. ‘filing without any intention to use and no rationale’ [</a:t>
            </a:r>
            <a:r>
              <a:rPr lang="en-US" sz="3600" i="1" dirty="0"/>
              <a:t>Sky</a:t>
            </a:r>
            <a:r>
              <a:rPr lang="en-US" sz="3600" dirty="0"/>
              <a:t>]</a:t>
            </a:r>
            <a:br>
              <a:rPr lang="en-US" sz="3600" dirty="0"/>
            </a:br>
            <a:endParaRPr lang="en-US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en-US" sz="3600" dirty="0" err="1"/>
              <a:t>CP13</a:t>
            </a:r>
            <a:r>
              <a:rPr lang="en-US" sz="3600" dirty="0"/>
              <a:t>: ‘abuse of system’</a:t>
            </a:r>
            <a:endParaRPr lang="nl-NL" sz="36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4CAC7B8-9762-43E7-8997-F8AA5DDEB1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81344" y="458058"/>
            <a:ext cx="5934455" cy="4951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b="1" dirty="0"/>
              <a:t>‘Absolute inadmissibility’</a:t>
            </a:r>
            <a:endParaRPr lang="nl-NL" sz="4000" b="1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97F2B55-96D0-4D61-9D53-CAA3128E7C5C}"/>
              </a:ext>
            </a:extLst>
          </p:cNvPr>
          <p:cNvSpPr txBox="1">
            <a:spLocks/>
          </p:cNvSpPr>
          <p:nvPr/>
        </p:nvSpPr>
        <p:spPr>
          <a:xfrm>
            <a:off x="515937" y="1405350"/>
            <a:ext cx="6351207" cy="4987007"/>
          </a:xfrm>
          <a:prstGeom prst="rect">
            <a:avLst/>
          </a:prstGeom>
        </p:spPr>
        <p:txBody>
          <a:bodyPr vert="horz" lIns="0" tIns="0" rIns="0" bIns="0" spcCol="137160" rtlCol="0">
            <a:noAutofit/>
          </a:bodyPr>
          <a:lstStyle>
            <a:lvl1pPr marL="230188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6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70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1125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6550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245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986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  <a:endParaRPr lang="nl-NL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EF5B01D2-630E-435A-8123-44532FD8FE3D}"/>
              </a:ext>
            </a:extLst>
          </p:cNvPr>
          <p:cNvSpPr txBox="1">
            <a:spLocks/>
          </p:cNvSpPr>
          <p:nvPr/>
        </p:nvSpPr>
        <p:spPr>
          <a:xfrm>
            <a:off x="368808" y="1538079"/>
            <a:ext cx="11436095" cy="4987007"/>
          </a:xfrm>
          <a:prstGeom prst="rect">
            <a:avLst/>
          </a:prstGeom>
        </p:spPr>
        <p:txBody>
          <a:bodyPr vert="horz" lIns="0" tIns="0" rIns="0" bIns="0" spcCol="137160" rtlCol="0">
            <a:noAutofit/>
          </a:bodyPr>
          <a:lstStyle>
            <a:lvl1pPr marL="230188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65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70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1125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6550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245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9866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5150"/>
      </p:ext>
    </p:extLst>
  </p:cSld>
  <p:clrMapOvr>
    <a:masterClrMapping/>
  </p:clrMapOvr>
</p:sld>
</file>

<file path=ppt/theme/theme1.xml><?xml version="1.0" encoding="utf-8"?>
<a:theme xmlns:a="http://schemas.openxmlformats.org/drawingml/2006/main" name="DLA Piper Master">
  <a:themeElements>
    <a:clrScheme name="DLA Piper">
      <a:dk1>
        <a:srgbClr val="182440"/>
      </a:dk1>
      <a:lt1>
        <a:srgbClr val="FFFFFF"/>
      </a:lt1>
      <a:dk2>
        <a:srgbClr val="7B7B7B"/>
      </a:dk2>
      <a:lt2>
        <a:srgbClr val="DEDEDE"/>
      </a:lt2>
      <a:accent1>
        <a:srgbClr val="E52A4F"/>
      </a:accent1>
      <a:accent2>
        <a:srgbClr val="FBBD04"/>
      </a:accent2>
      <a:accent3>
        <a:srgbClr val="D9DA41"/>
      </a:accent3>
      <a:accent4>
        <a:srgbClr val="182440"/>
      </a:accent4>
      <a:accent5>
        <a:srgbClr val="FFFFFF"/>
      </a:accent5>
      <a:accent6>
        <a:srgbClr val="0073CF"/>
      </a:accent6>
      <a:hlink>
        <a:srgbClr val="0073CF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EF95A98A-71FF-414F-B49F-19F5948BA5F1}" vid="{BD709709-C760-4777-BBFA-97122C06B7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 N L G R O U P S ! 6 4 5 8 8 6 4 . 1 < / d o c u m e n t i d >  
     < s e n d e r i d > T S O U T S A A < / s e n d e r i d >  
     < s e n d e r e m a i l > A L E X A N D E R . T S O U T S A N I S @ D L A P I P E R . C O M < / s e n d e r e m a i l >  
     < l a s t m o d i f i e d > 2 0 2 4 - 0 6 - 0 5 T 2 1 : 4 5 : 3 0 . 0 0 0 0 0 0 0 + 0 2 : 0 0 < / l a s t m o d i f i e d >  
     < d a t a b a s e > N L G R O U P S < / d a t a b a s e >  
 < / p r o p e r t i e s > 
</file>

<file path=customXml/itemProps1.xml><?xml version="1.0" encoding="utf-8"?>
<ds:datastoreItem xmlns:ds="http://schemas.openxmlformats.org/officeDocument/2006/customXml" ds:itemID="{71C6F7AB-D962-427B-B4C1-38F6A7BB2A49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279</Words>
  <Application>Microsoft Office PowerPoint</Application>
  <PresentationFormat>Widescreen</PresentationFormat>
  <Paragraphs>70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Abadi</vt:lpstr>
      <vt:lpstr>Aptos ExtraBold</vt:lpstr>
      <vt:lpstr>Arial</vt:lpstr>
      <vt:lpstr>Calibri</vt:lpstr>
      <vt:lpstr>Cambria</vt:lpstr>
      <vt:lpstr>Wingdings</vt:lpstr>
      <vt:lpstr>DLA Piper Master</vt:lpstr>
      <vt:lpstr>Bad faithTM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Takeaways ?</vt:lpstr>
      <vt:lpstr>PowerPoint Presentation</vt:lpstr>
      <vt:lpstr>‘Relative inadmissibility’   </vt:lpstr>
      <vt:lpstr>Latest development  CP13 Common Practice</vt:lpstr>
      <vt:lpstr> </vt:lpstr>
      <vt:lpstr>          CP13: policy considerations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Good, bad and beyond: recent developments on bad faith trademark applications</dc:title>
  <dc:creator>Tsoutsanis, Alexander</dc:creator>
  <cp:lastModifiedBy>Vrendenbarg, C.J.S. (Charlotte)</cp:lastModifiedBy>
  <cp:revision>187</cp:revision>
  <cp:lastPrinted>2020-10-27T09:25:31Z</cp:lastPrinted>
  <dcterms:created xsi:type="dcterms:W3CDTF">2020-10-26T09:37:03Z</dcterms:created>
  <dcterms:modified xsi:type="dcterms:W3CDTF">2024-07-17T07:53:49Z</dcterms:modified>
</cp:coreProperties>
</file>