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2E5A422-459A-44F7-995F-B061E8CB04B8}" type="datetimeFigureOut">
              <a:rPr lang="it-IT" smtClean="0"/>
              <a:t>09/01/2023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418135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2E5A422-459A-44F7-995F-B061E8CB04B8}" type="datetimeFigureOut">
              <a:rPr lang="it-IT" smtClean="0"/>
              <a:t>09/01/2023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206783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2E5A422-459A-44F7-995F-B061E8CB04B8}" type="datetimeFigureOut">
              <a:rPr lang="it-IT" smtClean="0"/>
              <a:t>09/01/2023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154259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2E5A422-459A-44F7-995F-B061E8CB04B8}" type="datetimeFigureOut">
              <a:rPr lang="it-IT" smtClean="0"/>
              <a:t>09/01/2023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275060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2E5A422-459A-44F7-995F-B061E8CB04B8}" type="datetimeFigureOut">
              <a:rPr lang="it-IT" smtClean="0"/>
              <a:t>09/01/2023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2683718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2E5A422-459A-44F7-995F-B061E8CB04B8}" type="datetimeFigureOut">
              <a:rPr lang="it-IT" smtClean="0"/>
              <a:t>09/01/2023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310263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2E5A422-459A-44F7-995F-B061E8CB04B8}" type="datetimeFigureOut">
              <a:rPr lang="it-IT" smtClean="0"/>
              <a:t>09/01/2023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172482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2E5A422-459A-44F7-995F-B061E8CB04B8}" type="datetimeFigureOut">
              <a:rPr lang="it-IT" smtClean="0"/>
              <a:t>09/01/2023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261589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2E5A422-459A-44F7-995F-B061E8CB04B8}" type="datetimeFigureOut">
              <a:rPr lang="it-IT" smtClean="0"/>
              <a:t>09/01/2023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128095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2E5A422-459A-44F7-995F-B061E8CB04B8}" type="datetimeFigureOut">
              <a:rPr lang="it-IT" smtClean="0"/>
              <a:t>09/01/2023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353754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2E5A422-459A-44F7-995F-B061E8CB04B8}" type="datetimeFigureOut">
              <a:rPr lang="it-IT" smtClean="0"/>
              <a:t>09/01/2023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ED8D59-7993-494C-9435-C5AEE639D577}" type="slidenum">
              <a:rPr lang="it-IT" smtClean="0"/>
              <a:t>‹nr.›</a:t>
            </a:fld>
            <a:endParaRPr lang="it-IT"/>
          </a:p>
        </p:txBody>
      </p:sp>
    </p:spTree>
    <p:extLst>
      <p:ext uri="{BB962C8B-B14F-4D97-AF65-F5344CB8AC3E}">
        <p14:creationId xmlns:p14="http://schemas.microsoft.com/office/powerpoint/2010/main" val="225545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5A422-459A-44F7-995F-B061E8CB04B8}" type="datetimeFigureOut">
              <a:rPr lang="it-IT" smtClean="0"/>
              <a:t>09/01/2023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D8D59-7993-494C-9435-C5AEE639D577}" type="slidenum">
              <a:rPr lang="it-IT" smtClean="0"/>
              <a:t>‹nr.›</a:t>
            </a:fld>
            <a:endParaRPr lang="it-IT"/>
          </a:p>
        </p:txBody>
      </p:sp>
    </p:spTree>
    <p:extLst>
      <p:ext uri="{BB962C8B-B14F-4D97-AF65-F5344CB8AC3E}">
        <p14:creationId xmlns:p14="http://schemas.microsoft.com/office/powerpoint/2010/main" val="168648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cap="small" dirty="0"/>
              <a:t>Trademarks, Trade Names and Other Earlier Rights in a Particular Locality</a:t>
            </a:r>
            <a:endParaRPr lang="it-IT" dirty="0"/>
          </a:p>
        </p:txBody>
      </p:sp>
      <p:sp>
        <p:nvSpPr>
          <p:cNvPr id="3" name="Sottotitolo 2"/>
          <p:cNvSpPr>
            <a:spLocks noGrp="1"/>
          </p:cNvSpPr>
          <p:nvPr>
            <p:ph type="subTitle" idx="1"/>
          </p:nvPr>
        </p:nvSpPr>
        <p:spPr/>
        <p:txBody>
          <a:bodyPr>
            <a:normAutofit fontScale="70000" lnSpcReduction="20000"/>
          </a:bodyPr>
          <a:lstStyle/>
          <a:p>
            <a:r>
              <a:rPr lang="it-IT" dirty="0">
                <a:solidFill>
                  <a:schemeClr val="tx1"/>
                </a:solidFill>
              </a:rPr>
              <a:t>Trademark Law Institute Symposium </a:t>
            </a:r>
          </a:p>
          <a:p>
            <a:r>
              <a:rPr lang="en-GB" dirty="0">
                <a:solidFill>
                  <a:schemeClr val="tx1"/>
                </a:solidFill>
              </a:rPr>
              <a:t>Referential, Descriptive and Other Fairs Use of Trademarks</a:t>
            </a:r>
          </a:p>
          <a:p>
            <a:r>
              <a:rPr lang="en-GB" dirty="0">
                <a:solidFill>
                  <a:schemeClr val="tx1"/>
                </a:solidFill>
              </a:rPr>
              <a:t>Amsterdam December 1 and 2, 2022</a:t>
            </a:r>
          </a:p>
          <a:p>
            <a:r>
              <a:rPr lang="en-GB" b="1" dirty="0">
                <a:solidFill>
                  <a:schemeClr val="tx1"/>
                </a:solidFill>
              </a:rPr>
              <a:t>Marco Ricolfi, Turin Law School</a:t>
            </a:r>
          </a:p>
        </p:txBody>
      </p:sp>
      <p:pic>
        <p:nvPicPr>
          <p:cNvPr id="4" name="Picture 3"/>
          <p:cNvPicPr>
            <a:picLocks noChangeAspect="1" noChangeArrowheads="1"/>
          </p:cNvPicPr>
          <p:nvPr/>
        </p:nvPicPr>
        <p:blipFill>
          <a:blip r:embed="rId2" cstate="print"/>
          <a:srcRect/>
          <a:stretch>
            <a:fillRect/>
          </a:stretch>
        </p:blipFill>
        <p:spPr bwMode="auto">
          <a:xfrm>
            <a:off x="7848600" y="152400"/>
            <a:ext cx="1295400" cy="1143000"/>
          </a:xfrm>
          <a:prstGeom prst="rect">
            <a:avLst/>
          </a:prstGeom>
          <a:noFill/>
          <a:ln w="9525">
            <a:noFill/>
            <a:miter lim="800000"/>
            <a:headEnd/>
            <a:tailEnd/>
          </a:ln>
        </p:spPr>
      </p:pic>
    </p:spTree>
    <p:extLst>
      <p:ext uri="{BB962C8B-B14F-4D97-AF65-F5344CB8AC3E}">
        <p14:creationId xmlns:p14="http://schemas.microsoft.com/office/powerpoint/2010/main" val="258635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BF695A-5E3E-0D84-76E0-9427D81FD3BE}"/>
              </a:ext>
            </a:extLst>
          </p:cNvPr>
          <p:cNvSpPr>
            <a:spLocks noGrp="1"/>
          </p:cNvSpPr>
          <p:nvPr>
            <p:ph type="title"/>
          </p:nvPr>
        </p:nvSpPr>
        <p:spPr/>
        <p:txBody>
          <a:bodyPr>
            <a:normAutofit fontScale="90000"/>
          </a:bodyPr>
          <a:lstStyle/>
          <a:p>
            <a:r>
              <a:rPr lang="it-IT" dirty="0"/>
              <a:t>«</a:t>
            </a:r>
            <a:r>
              <a:rPr lang="it-IT" dirty="0" err="1"/>
              <a:t>other</a:t>
            </a:r>
            <a:r>
              <a:rPr lang="it-IT" dirty="0"/>
              <a:t> </a:t>
            </a:r>
            <a:r>
              <a:rPr lang="it-IT" dirty="0" err="1"/>
              <a:t>issues</a:t>
            </a:r>
            <a:r>
              <a:rPr lang="it-IT" dirty="0"/>
              <a:t>» (and «</a:t>
            </a:r>
            <a:r>
              <a:rPr lang="it-IT" dirty="0" err="1"/>
              <a:t>ramifications</a:t>
            </a:r>
            <a:r>
              <a:rPr lang="it-IT" dirty="0"/>
              <a:t>»)</a:t>
            </a:r>
          </a:p>
        </p:txBody>
      </p:sp>
      <p:sp>
        <p:nvSpPr>
          <p:cNvPr id="3" name="Segnaposto contenuto 2">
            <a:extLst>
              <a:ext uri="{FF2B5EF4-FFF2-40B4-BE49-F238E27FC236}">
                <a16:creationId xmlns:a16="http://schemas.microsoft.com/office/drawing/2014/main" id="{20D422FD-52D5-0C38-BE60-57ED54A1676E}"/>
              </a:ext>
            </a:extLst>
          </p:cNvPr>
          <p:cNvSpPr>
            <a:spLocks noGrp="1"/>
          </p:cNvSpPr>
          <p:nvPr>
            <p:ph idx="1"/>
          </p:nvPr>
        </p:nvSpPr>
        <p:spPr/>
        <p:txBody>
          <a:bodyPr>
            <a:normAutofit fontScale="92500" lnSpcReduction="10000"/>
          </a:bodyPr>
          <a:lstStyle/>
          <a:p>
            <a:r>
              <a:rPr lang="it-IT" sz="2000" b="1" dirty="0"/>
              <a:t>Is Art. 14(3) EUTMD </a:t>
            </a:r>
            <a:r>
              <a:rPr lang="it-IT" sz="2000" b="1" dirty="0" err="1"/>
              <a:t>different</a:t>
            </a:r>
            <a:r>
              <a:rPr lang="it-IT" sz="2000" b="1" dirty="0"/>
              <a:t> from Art. 6(2) of the 2008 Dir.? («the use of that </a:t>
            </a:r>
            <a:r>
              <a:rPr lang="it-IT" sz="2000" b="1" dirty="0" err="1"/>
              <a:t>right</a:t>
            </a:r>
            <a:r>
              <a:rPr lang="it-IT" sz="2000" b="1" dirty="0"/>
              <a:t>»)</a:t>
            </a:r>
          </a:p>
          <a:p>
            <a:r>
              <a:rPr lang="en-US" sz="2000" b="1" dirty="0">
                <a:effectLst/>
                <a:latin typeface="Times New Roman" panose="02020603050405020304" pitchFamily="18" charset="0"/>
                <a:ea typeface="Times New Roman" panose="02020603050405020304" pitchFamily="18" charset="0"/>
              </a:rPr>
              <a:t>What is the meaning of the notion of “an earlier right which only applies in </a:t>
            </a:r>
            <a:r>
              <a:rPr lang="en-US" sz="2000" b="1" u="sng" dirty="0">
                <a:effectLst/>
                <a:latin typeface="Times New Roman" panose="02020603050405020304" pitchFamily="18" charset="0"/>
                <a:ea typeface="Times New Roman" panose="02020603050405020304" pitchFamily="18" charset="0"/>
              </a:rPr>
              <a:t>a particular locality</a:t>
            </a:r>
            <a:r>
              <a:rPr lang="en-US" sz="2000" b="1" dirty="0">
                <a:effectLst/>
                <a:latin typeface="Times New Roman" panose="02020603050405020304" pitchFamily="18" charset="0"/>
                <a:ea typeface="Times New Roman" panose="02020603050405020304" pitchFamily="18" charset="0"/>
              </a:rPr>
              <a:t>” under Art. 14(3) EUTMD: see par. 48 of the judgement: relevance of factors other than the geographical footprint? Other dimension, volumes, duration? </a:t>
            </a:r>
            <a:endParaRPr lang="en-US" sz="2000" b="1" dirty="0">
              <a:latin typeface="Times New Roman" panose="02020603050405020304" pitchFamily="18" charset="0"/>
              <a:ea typeface="Times New Roman" panose="02020603050405020304" pitchFamily="18" charset="0"/>
            </a:endParaRPr>
          </a:p>
          <a:p>
            <a:r>
              <a:rPr lang="en-US" sz="2000" b="1" dirty="0">
                <a:effectLst/>
                <a:latin typeface="Times New Roman" panose="02020603050405020304" pitchFamily="18" charset="0"/>
                <a:ea typeface="Times New Roman" panose="02020603050405020304" pitchFamily="18" charset="0"/>
              </a:rPr>
              <a:t>the concept of recognition; for trade name, see par. 39 of the judgement + Bud04, paras  96-97;  </a:t>
            </a:r>
          </a:p>
          <a:p>
            <a:r>
              <a:rPr lang="en-US" sz="2000" b="1" dirty="0">
                <a:effectLst/>
                <a:latin typeface="Times New Roman" panose="02020603050405020304" pitchFamily="18" charset="0"/>
                <a:ea typeface="Times New Roman" panose="02020603050405020304" pitchFamily="18" charset="0"/>
              </a:rPr>
              <a:t>What are these rights? trade name ok; but also domain names, plant variety private denominations, shop signs, titles of magazines, possibly designs; GIs? </a:t>
            </a:r>
          </a:p>
          <a:p>
            <a:r>
              <a:rPr lang="en-US" sz="2000" b="1" dirty="0">
                <a:effectLst/>
                <a:latin typeface="Times New Roman" panose="02020603050405020304" pitchFamily="18" charset="0"/>
                <a:ea typeface="Times New Roman" panose="02020603050405020304" pitchFamily="18" charset="0"/>
              </a:rPr>
              <a:t>Are these always unregistered? Actually, no: newspaper headings, trade names etc. </a:t>
            </a:r>
            <a:r>
              <a:rPr lang="en-US" sz="2000" b="1">
                <a:effectLst/>
                <a:latin typeface="Times New Roman" panose="02020603050405020304" pitchFamily="18" charset="0"/>
                <a:ea typeface="Times New Roman" panose="02020603050405020304" pitchFamily="18" charset="0"/>
              </a:rPr>
              <a:t>Earlier rights may be ‘registered’ (but not registered TMs)</a:t>
            </a:r>
            <a:endParaRPr lang="en-US" sz="2000" b="1" dirty="0">
              <a:effectLst/>
              <a:latin typeface="Times New Roman" panose="02020603050405020304" pitchFamily="18" charset="0"/>
              <a:ea typeface="Times New Roman" panose="02020603050405020304" pitchFamily="18" charset="0"/>
            </a:endParaRPr>
          </a:p>
          <a:p>
            <a:r>
              <a:rPr lang="en-US" sz="2000" b="1" dirty="0">
                <a:effectLst/>
                <a:latin typeface="Times New Roman" panose="02020603050405020304" pitchFamily="18" charset="0"/>
                <a:ea typeface="Times New Roman" panose="02020603050405020304" pitchFamily="18" charset="0"/>
              </a:rPr>
              <a:t>[to which extent may we use Art. 4(4)c) of the 1988 Dir. to interpret this provision: yes, but up to a point: paras 41-45 of the judgement] </a:t>
            </a:r>
            <a:endParaRPr lang="it-IT" sz="2000" b="1" dirty="0"/>
          </a:p>
        </p:txBody>
      </p:sp>
    </p:spTree>
    <p:extLst>
      <p:ext uri="{BB962C8B-B14F-4D97-AF65-F5344CB8AC3E}">
        <p14:creationId xmlns:p14="http://schemas.microsoft.com/office/powerpoint/2010/main" val="4091352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5A50D5-02BA-4332-A707-97B4DD2C4B27}"/>
              </a:ext>
            </a:extLst>
          </p:cNvPr>
          <p:cNvSpPr>
            <a:spLocks noGrp="1"/>
          </p:cNvSpPr>
          <p:nvPr>
            <p:ph type="title"/>
          </p:nvPr>
        </p:nvSpPr>
        <p:spPr/>
        <p:txBody>
          <a:bodyPr>
            <a:normAutofit fontScale="90000"/>
          </a:bodyPr>
          <a:lstStyle/>
          <a:p>
            <a:r>
              <a:rPr lang="it-IT" dirty="0"/>
              <a:t>«</a:t>
            </a:r>
            <a:r>
              <a:rPr lang="it-IT" dirty="0" err="1"/>
              <a:t>other</a:t>
            </a:r>
            <a:r>
              <a:rPr lang="it-IT" dirty="0"/>
              <a:t> </a:t>
            </a:r>
            <a:r>
              <a:rPr lang="it-IT" dirty="0" err="1"/>
              <a:t>issues</a:t>
            </a:r>
            <a:r>
              <a:rPr lang="it-IT" dirty="0"/>
              <a:t>» (and «</a:t>
            </a:r>
            <a:r>
              <a:rPr lang="it-IT" dirty="0" err="1"/>
              <a:t>ramifications</a:t>
            </a:r>
            <a:r>
              <a:rPr lang="it-IT" dirty="0"/>
              <a:t>»)</a:t>
            </a:r>
          </a:p>
        </p:txBody>
      </p:sp>
      <p:sp>
        <p:nvSpPr>
          <p:cNvPr id="3" name="Segnaposto contenuto 2">
            <a:extLst>
              <a:ext uri="{FF2B5EF4-FFF2-40B4-BE49-F238E27FC236}">
                <a16:creationId xmlns:a16="http://schemas.microsoft.com/office/drawing/2014/main" id="{2E547123-8228-4794-B962-829C68E491ED}"/>
              </a:ext>
            </a:extLst>
          </p:cNvPr>
          <p:cNvSpPr>
            <a:spLocks noGrp="1"/>
          </p:cNvSpPr>
          <p:nvPr>
            <p:ph idx="1"/>
          </p:nvPr>
        </p:nvSpPr>
        <p:spPr/>
        <p:txBody>
          <a:bodyPr/>
          <a:lstStyle/>
          <a:p>
            <a:r>
              <a:rPr lang="en-US" sz="2400" b="1" dirty="0">
                <a:effectLst/>
                <a:latin typeface="Times New Roman" panose="02020603050405020304" pitchFamily="18" charset="0"/>
                <a:ea typeface="Times New Roman" panose="02020603050405020304" pitchFamily="18" charset="0"/>
              </a:rPr>
              <a:t>Comparing the EUTMD with the EUTMR</a:t>
            </a:r>
          </a:p>
          <a:p>
            <a:pPr algn="just"/>
            <a:r>
              <a:rPr lang="en-US" sz="2000" b="1" dirty="0">
                <a:effectLst/>
                <a:latin typeface="Times New Roman" panose="02020603050405020304" pitchFamily="18" charset="0"/>
                <a:ea typeface="Times New Roman" panose="02020603050405020304" pitchFamily="18" charset="0"/>
              </a:rPr>
              <a:t>The grounds under Art. 8(4): How are they relevant to interpret Art. 14(3) EUTMD?</a:t>
            </a:r>
            <a:endParaRPr lang="it-IT"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“more than local significance”: 1) any difference from “an earlier right which only applies in a particular locality”; 2) a matter of EU law (see Knaak 2006, notes 24-29)</a:t>
            </a:r>
            <a:endParaRPr lang="it-IT"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Other Art. 8(4) issues:</a:t>
            </a:r>
            <a:endParaRPr lang="it-IT"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	The relevant time(s); what is the meaning of “prior”? </a:t>
            </a:r>
            <a:r>
              <a:rPr lang="fr-FR" sz="2000" b="1" dirty="0">
                <a:effectLst/>
                <a:latin typeface="Times New Roman" panose="02020603050405020304" pitchFamily="18" charset="0"/>
                <a:ea typeface="Times New Roman" panose="02020603050405020304" pitchFamily="18" charset="0"/>
              </a:rPr>
              <a:t>Par. 40 + Bud04, 98; par. 41; a matter of national right</a:t>
            </a:r>
            <a:endParaRPr lang="it-IT" sz="2000" dirty="0">
              <a:effectLst/>
              <a:latin typeface="Times New Roman" panose="02020603050405020304" pitchFamily="18" charset="0"/>
              <a:ea typeface="Times New Roman" panose="02020603050405020304" pitchFamily="18" charset="0"/>
            </a:endParaRPr>
          </a:p>
          <a:p>
            <a:pPr algn="just"/>
            <a:r>
              <a:rPr lang="fr-FR" sz="2000" b="1"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Subsistence of the earlier right (par. 38) Bud04, 94: see Art. 16(1) TRIPs</a:t>
            </a:r>
            <a:endParaRPr lang="it-IT"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	 it is different from Art. 5(4)(a) 2008 which deals with the conflict with a later national mark? </a:t>
            </a:r>
            <a:endParaRPr lang="it-IT" sz="20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205590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B1AD9B-4D6B-ECAF-32D7-F008487F4FEE}"/>
              </a:ext>
            </a:extLst>
          </p:cNvPr>
          <p:cNvSpPr>
            <a:spLocks noGrp="1"/>
          </p:cNvSpPr>
          <p:nvPr>
            <p:ph type="title"/>
          </p:nvPr>
        </p:nvSpPr>
        <p:spPr/>
        <p:txBody>
          <a:bodyPr>
            <a:normAutofit fontScale="90000"/>
          </a:bodyPr>
          <a:lstStyle/>
          <a:p>
            <a:r>
              <a:rPr lang="it-IT" dirty="0"/>
              <a:t>«</a:t>
            </a:r>
            <a:r>
              <a:rPr lang="it-IT" dirty="0" err="1"/>
              <a:t>other</a:t>
            </a:r>
            <a:r>
              <a:rPr lang="it-IT" dirty="0"/>
              <a:t> </a:t>
            </a:r>
            <a:r>
              <a:rPr lang="it-IT" dirty="0" err="1"/>
              <a:t>issues</a:t>
            </a:r>
            <a:r>
              <a:rPr lang="it-IT" dirty="0"/>
              <a:t>» (and «</a:t>
            </a:r>
            <a:r>
              <a:rPr lang="it-IT" dirty="0" err="1"/>
              <a:t>ramifications</a:t>
            </a:r>
            <a:r>
              <a:rPr lang="it-IT" dirty="0"/>
              <a:t>»)</a:t>
            </a:r>
          </a:p>
        </p:txBody>
      </p:sp>
      <p:sp>
        <p:nvSpPr>
          <p:cNvPr id="3" name="Segnaposto contenuto 2">
            <a:extLst>
              <a:ext uri="{FF2B5EF4-FFF2-40B4-BE49-F238E27FC236}">
                <a16:creationId xmlns:a16="http://schemas.microsoft.com/office/drawing/2014/main" id="{6FCF4521-B817-7183-E2BF-837FF1270189}"/>
              </a:ext>
            </a:extLst>
          </p:cNvPr>
          <p:cNvSpPr>
            <a:spLocks noGrp="1"/>
          </p:cNvSpPr>
          <p:nvPr>
            <p:ph idx="1"/>
          </p:nvPr>
        </p:nvSpPr>
        <p:spPr/>
        <p:txBody>
          <a:bodyPr/>
          <a:lstStyle/>
          <a:p>
            <a:pPr algn="just"/>
            <a:endParaRPr lang="en-US" sz="2800" b="1" dirty="0">
              <a:effectLst/>
              <a:latin typeface="Times New Roman" panose="02020603050405020304" pitchFamily="18" charset="0"/>
              <a:ea typeface="Times New Roman" panose="02020603050405020304" pitchFamily="18" charset="0"/>
            </a:endParaRPr>
          </a:p>
          <a:p>
            <a:pPr algn="just"/>
            <a:r>
              <a:rPr lang="en-US" sz="2800" b="1" dirty="0">
                <a:effectLst/>
                <a:latin typeface="Times New Roman" panose="02020603050405020304" pitchFamily="18" charset="0"/>
                <a:ea typeface="Times New Roman" panose="02020603050405020304" pitchFamily="18" charset="0"/>
              </a:rPr>
              <a:t>The limitation of effects under Art. 138 EUTMR</a:t>
            </a:r>
            <a:r>
              <a:rPr lang="en-US" sz="2400" b="1" dirty="0">
                <a:effectLst/>
                <a:latin typeface="Times New Roman" panose="02020603050405020304" pitchFamily="18" charset="0"/>
                <a:ea typeface="Times New Roman" panose="02020603050405020304" pitchFamily="18" charset="0"/>
              </a:rPr>
              <a:t> </a:t>
            </a:r>
            <a:endParaRPr lang="it-IT" sz="2400" dirty="0">
              <a:effectLst/>
              <a:latin typeface="Times New Roman" panose="02020603050405020304" pitchFamily="18" charset="0"/>
              <a:ea typeface="Times New Roman" panose="02020603050405020304" pitchFamily="18" charset="0"/>
            </a:endParaRPr>
          </a:p>
          <a:p>
            <a:pPr algn="just"/>
            <a:endParaRPr lang="en-US" sz="2400" b="1" dirty="0">
              <a:effectLst/>
              <a:latin typeface="Times New Roman" panose="02020603050405020304" pitchFamily="18" charset="0"/>
              <a:ea typeface="Times New Roman" panose="02020603050405020304" pitchFamily="18" charset="0"/>
            </a:endParaRPr>
          </a:p>
          <a:p>
            <a:pPr algn="just"/>
            <a:r>
              <a:rPr lang="en-US" sz="2400" b="1" dirty="0">
                <a:effectLst/>
                <a:latin typeface="Times New Roman" panose="02020603050405020304" pitchFamily="18" charset="0"/>
                <a:ea typeface="Times New Roman" panose="02020603050405020304" pitchFamily="18" charset="0"/>
              </a:rPr>
              <a:t>Par. 1 not just coexistence; earlier right may also prohibit (no longer in Italy: </a:t>
            </a:r>
            <a:r>
              <a:rPr lang="en-US" sz="2400" b="1" dirty="0" err="1">
                <a:effectLst/>
                <a:latin typeface="Times New Roman" panose="02020603050405020304" pitchFamily="18" charset="0"/>
                <a:ea typeface="Times New Roman" panose="02020603050405020304" pitchFamily="18" charset="0"/>
              </a:rPr>
              <a:t>Tecnocase</a:t>
            </a:r>
            <a:r>
              <a:rPr lang="en-US" sz="2400" b="1" dirty="0">
                <a:effectLst/>
                <a:latin typeface="Times New Roman" panose="02020603050405020304" pitchFamily="18" charset="0"/>
                <a:ea typeface="Times New Roman" panose="02020603050405020304" pitchFamily="18" charset="0"/>
              </a:rPr>
              <a:t>, coexistence); it is a matter of member States’ laws </a:t>
            </a:r>
            <a:endParaRPr lang="it-IT" sz="2400" dirty="0">
              <a:effectLst/>
              <a:latin typeface="Times New Roman" panose="02020603050405020304" pitchFamily="18" charset="0"/>
              <a:ea typeface="Times New Roman" panose="02020603050405020304" pitchFamily="18" charset="0"/>
            </a:endParaRPr>
          </a:p>
          <a:p>
            <a:pPr algn="just"/>
            <a:r>
              <a:rPr lang="en-US" sz="2400" b="1" dirty="0">
                <a:effectLst/>
                <a:latin typeface="Times New Roman" panose="02020603050405020304" pitchFamily="18" charset="0"/>
                <a:ea typeface="Times New Roman" panose="02020603050405020304" pitchFamily="18" charset="0"/>
              </a:rPr>
              <a:t>Par. 2 acquiescence: was this required? [what is the general provision on acquiescence?]</a:t>
            </a:r>
            <a:endParaRPr lang="it-IT" sz="2400" dirty="0">
              <a:effectLst/>
              <a:latin typeface="Times New Roman" panose="02020603050405020304" pitchFamily="18" charset="0"/>
              <a:ea typeface="Times New Roman" panose="02020603050405020304" pitchFamily="18" charset="0"/>
            </a:endParaRPr>
          </a:p>
          <a:p>
            <a:pPr algn="just"/>
            <a:r>
              <a:rPr lang="en-US" sz="2400" b="1" dirty="0">
                <a:effectLst/>
                <a:latin typeface="Times New Roman" panose="02020603050405020304" pitchFamily="18" charset="0"/>
                <a:ea typeface="Times New Roman" panose="02020603050405020304" pitchFamily="18" charset="0"/>
              </a:rPr>
              <a:t>Par. 3 ?</a:t>
            </a:r>
          </a:p>
          <a:p>
            <a:pPr algn="just"/>
            <a:endParaRPr lang="it-IT" sz="24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157601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F2AD020-28CD-A97B-B812-0FDC17C2B2C5}"/>
              </a:ext>
            </a:extLst>
          </p:cNvPr>
          <p:cNvSpPr txBox="1"/>
          <p:nvPr/>
        </p:nvSpPr>
        <p:spPr>
          <a:xfrm>
            <a:off x="2286000" y="-38426"/>
            <a:ext cx="4572000" cy="6940361"/>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Reference is here to Art. 6(2) of the Dir. 2008/95 which reads</a:t>
            </a:r>
            <a:endParaRPr lang="it-IT" sz="1800" dirty="0">
              <a:effectLst/>
              <a:latin typeface="Times New Roman" panose="02020603050405020304" pitchFamily="18" charset="0"/>
              <a:ea typeface="Times New Roman" panose="02020603050405020304" pitchFamily="18" charset="0"/>
            </a:endParaRPr>
          </a:p>
          <a:p>
            <a:pPr algn="just">
              <a:spcAft>
                <a:spcPts val="1200"/>
              </a:spcAft>
            </a:pPr>
            <a:r>
              <a:rPr lang="en-US" sz="2000" dirty="0">
                <a:solidFill>
                  <a:srgbClr val="000000"/>
                </a:solidFill>
                <a:effectLst/>
                <a:latin typeface="Times New Roman" panose="02020603050405020304" pitchFamily="18" charset="0"/>
                <a:ea typeface="Times New Roman" panose="02020603050405020304" pitchFamily="18" charset="0"/>
              </a:rPr>
              <a:t>2.      The trade mark shall not entitle the proprietor to prohibit a third party from using, in the course of trade, an earlier right which only applies in a particular locality if that right is </a:t>
            </a:r>
            <a:r>
              <a:rPr lang="en-US" sz="2000" dirty="0" err="1">
                <a:solidFill>
                  <a:srgbClr val="000000"/>
                </a:solidFill>
                <a:effectLst/>
                <a:latin typeface="Times New Roman" panose="02020603050405020304" pitchFamily="18" charset="0"/>
                <a:ea typeface="Times New Roman" panose="02020603050405020304" pitchFamily="18" charset="0"/>
              </a:rPr>
              <a:t>recognised</a:t>
            </a:r>
            <a:r>
              <a:rPr lang="en-US" sz="2000" dirty="0">
                <a:solidFill>
                  <a:srgbClr val="000000"/>
                </a:solidFill>
                <a:effectLst/>
                <a:latin typeface="Times New Roman" panose="02020603050405020304" pitchFamily="18" charset="0"/>
                <a:ea typeface="Times New Roman" panose="02020603050405020304" pitchFamily="18" charset="0"/>
              </a:rPr>
              <a:t> by the laws of the Member State in question and within the limits of the territory in which it is </a:t>
            </a:r>
            <a:r>
              <a:rPr lang="en-US" sz="2000" dirty="0" err="1">
                <a:solidFill>
                  <a:srgbClr val="000000"/>
                </a:solidFill>
                <a:effectLst/>
                <a:latin typeface="Times New Roman" panose="02020603050405020304" pitchFamily="18" charset="0"/>
                <a:ea typeface="Times New Roman" panose="02020603050405020304" pitchFamily="18" charset="0"/>
              </a:rPr>
              <a:t>recognised</a:t>
            </a:r>
            <a:r>
              <a:rPr lang="en-US" sz="2000" dirty="0">
                <a:solidFill>
                  <a:srgbClr val="000000"/>
                </a:solidFill>
                <a:effectLst/>
                <a:latin typeface="Times New Roman" panose="02020603050405020304" pitchFamily="18" charset="0"/>
                <a:ea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Now this is replaced by Art. 14(3) EUTMD</a:t>
            </a:r>
            <a:endParaRPr lang="it-IT" sz="1800" dirty="0">
              <a:effectLst/>
              <a:latin typeface="Times New Roman" panose="02020603050405020304" pitchFamily="18" charset="0"/>
              <a:ea typeface="Times New Roman" panose="02020603050405020304" pitchFamily="18" charset="0"/>
            </a:endParaRPr>
          </a:p>
          <a:p>
            <a:pPr algn="just">
              <a:spcBef>
                <a:spcPts val="600"/>
              </a:spcBef>
            </a:pPr>
            <a:r>
              <a:rPr lang="en-US" sz="1800" dirty="0">
                <a:solidFill>
                  <a:srgbClr val="000000"/>
                </a:solidFill>
                <a:effectLst/>
                <a:latin typeface="Times New Roman" panose="02020603050405020304" pitchFamily="18" charset="0"/>
                <a:ea typeface="Times New Roman" panose="02020603050405020304" pitchFamily="18" charset="0"/>
              </a:rPr>
              <a:t>3.   A trade mark shall not entitle the proprietor to prohibit a third party from </a:t>
            </a:r>
            <a:r>
              <a:rPr lang="en-US" sz="1800" b="1" dirty="0">
                <a:solidFill>
                  <a:srgbClr val="000000"/>
                </a:solidFill>
                <a:effectLst/>
                <a:latin typeface="Times New Roman" panose="02020603050405020304" pitchFamily="18" charset="0"/>
                <a:ea typeface="Times New Roman" panose="02020603050405020304" pitchFamily="18" charset="0"/>
              </a:rPr>
              <a:t>using</a:t>
            </a:r>
            <a:r>
              <a:rPr lang="en-US" sz="1800" dirty="0">
                <a:solidFill>
                  <a:srgbClr val="000000"/>
                </a:solidFill>
                <a:effectLst/>
                <a:latin typeface="Times New Roman" panose="02020603050405020304" pitchFamily="18" charset="0"/>
                <a:ea typeface="Times New Roman" panose="02020603050405020304" pitchFamily="18" charset="0"/>
              </a:rPr>
              <a:t>, in the course of trade, an earlier right which only applies in a particular locality, if that right is </a:t>
            </a:r>
            <a:r>
              <a:rPr lang="en-US" sz="1800" dirty="0" err="1">
                <a:solidFill>
                  <a:srgbClr val="000000"/>
                </a:solidFill>
                <a:effectLst/>
                <a:latin typeface="Times New Roman" panose="02020603050405020304" pitchFamily="18" charset="0"/>
                <a:ea typeface="Times New Roman" panose="02020603050405020304" pitchFamily="18" charset="0"/>
              </a:rPr>
              <a:t>recognised</a:t>
            </a:r>
            <a:r>
              <a:rPr lang="en-US" sz="1800" dirty="0">
                <a:solidFill>
                  <a:srgbClr val="000000"/>
                </a:solidFill>
                <a:effectLst/>
                <a:latin typeface="Times New Roman" panose="02020603050405020304" pitchFamily="18" charset="0"/>
                <a:ea typeface="Times New Roman" panose="02020603050405020304" pitchFamily="18" charset="0"/>
              </a:rPr>
              <a:t> by the law of the Member State in question and </a:t>
            </a:r>
            <a:r>
              <a:rPr lang="en-US" sz="1800" u="sng" dirty="0">
                <a:solidFill>
                  <a:srgbClr val="000000"/>
                </a:solidFill>
                <a:effectLst/>
                <a:latin typeface="Times New Roman" panose="02020603050405020304" pitchFamily="18" charset="0"/>
                <a:ea typeface="Times New Roman" panose="02020603050405020304" pitchFamily="18" charset="0"/>
              </a:rPr>
              <a:t>the use of that right is</a:t>
            </a:r>
            <a:r>
              <a:rPr lang="en-US" sz="1800" dirty="0">
                <a:solidFill>
                  <a:srgbClr val="000000"/>
                </a:solidFill>
                <a:effectLst/>
                <a:latin typeface="Times New Roman" panose="02020603050405020304" pitchFamily="18" charset="0"/>
                <a:ea typeface="Times New Roman" panose="02020603050405020304" pitchFamily="18" charset="0"/>
              </a:rPr>
              <a:t> within the limits of the territory in which it is </a:t>
            </a:r>
            <a:r>
              <a:rPr lang="en-US" sz="1800" dirty="0" err="1">
                <a:solidFill>
                  <a:srgbClr val="000000"/>
                </a:solidFill>
                <a:effectLst/>
                <a:latin typeface="Times New Roman" panose="02020603050405020304" pitchFamily="18" charset="0"/>
                <a:ea typeface="Times New Roman" panose="02020603050405020304" pitchFamily="18" charset="0"/>
              </a:rPr>
              <a:t>recognised</a:t>
            </a:r>
            <a:r>
              <a:rPr lang="en-US" sz="1800" dirty="0">
                <a:solidFill>
                  <a:srgbClr val="000000"/>
                </a:solidFill>
                <a:effectLst/>
                <a:latin typeface="Times New Roman" panose="02020603050405020304" pitchFamily="18" charset="0"/>
                <a:ea typeface="Times New Roman" panose="02020603050405020304" pitchFamily="18" charset="0"/>
              </a:rPr>
              <a:t>. [the underlined part is an addition; any implication?]</a:t>
            </a:r>
            <a:endParaRPr lang="it-IT" sz="1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 </a:t>
            </a:r>
            <a:endParaRPr lang="it-IT" sz="1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[incidentally: do you ‘use’ a right or a ‘sign protected? by a right’?]</a:t>
            </a:r>
            <a:endParaRPr lang="it-IT" dirty="0"/>
          </a:p>
        </p:txBody>
      </p:sp>
    </p:spTree>
    <p:extLst>
      <p:ext uri="{BB962C8B-B14F-4D97-AF65-F5344CB8AC3E}">
        <p14:creationId xmlns:p14="http://schemas.microsoft.com/office/powerpoint/2010/main" val="260057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517553C1-88C0-A803-D15B-359FCA060DB5}"/>
              </a:ext>
            </a:extLst>
          </p:cNvPr>
          <p:cNvSpPr txBox="1"/>
          <p:nvPr/>
        </p:nvSpPr>
        <p:spPr>
          <a:xfrm>
            <a:off x="971600" y="908721"/>
            <a:ext cx="4176464" cy="5909310"/>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Art. 5(4)(a) TMDR</a:t>
            </a:r>
            <a:endParaRPr lang="it-IT" sz="1800"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Any Member State may provide that a trade mark is not to be registered or, if registered, is liable to be declared invalid where, and to the extent that:</a:t>
            </a: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it-IT" dirty="0"/>
          </a:p>
        </p:txBody>
      </p:sp>
      <p:graphicFrame>
        <p:nvGraphicFramePr>
          <p:cNvPr id="13" name="Tabella 12">
            <a:extLst>
              <a:ext uri="{FF2B5EF4-FFF2-40B4-BE49-F238E27FC236}">
                <a16:creationId xmlns:a16="http://schemas.microsoft.com/office/drawing/2014/main" id="{565C8C2C-BFCE-3B09-51F3-4ED4CC098B23}"/>
              </a:ext>
            </a:extLst>
          </p:cNvPr>
          <p:cNvGraphicFramePr>
            <a:graphicFrameLocks noGrp="1"/>
          </p:cNvGraphicFramePr>
          <p:nvPr>
            <p:extLst>
              <p:ext uri="{D42A27DB-BD31-4B8C-83A1-F6EECF244321}">
                <p14:modId xmlns:p14="http://schemas.microsoft.com/office/powerpoint/2010/main" val="4221050501"/>
              </p:ext>
            </p:extLst>
          </p:nvPr>
        </p:nvGraphicFramePr>
        <p:xfrm>
          <a:off x="1434480" y="2564903"/>
          <a:ext cx="7097960" cy="4570189"/>
        </p:xfrm>
        <a:graphic>
          <a:graphicData uri="http://schemas.openxmlformats.org/drawingml/2006/table">
            <a:tbl>
              <a:tblPr firstRow="1" firstCol="1" bandRow="1">
                <a:tableStyleId>{5C22544A-7EE6-4342-B048-85BDC9FD1C3A}</a:tableStyleId>
              </a:tblPr>
              <a:tblGrid>
                <a:gridCol w="3548980">
                  <a:extLst>
                    <a:ext uri="{9D8B030D-6E8A-4147-A177-3AD203B41FA5}">
                      <a16:colId xmlns:a16="http://schemas.microsoft.com/office/drawing/2014/main" val="1837380080"/>
                    </a:ext>
                  </a:extLst>
                </a:gridCol>
                <a:gridCol w="3548980">
                  <a:extLst>
                    <a:ext uri="{9D8B030D-6E8A-4147-A177-3AD203B41FA5}">
                      <a16:colId xmlns:a16="http://schemas.microsoft.com/office/drawing/2014/main" val="1499256779"/>
                    </a:ext>
                  </a:extLst>
                </a:gridCol>
              </a:tblGrid>
              <a:tr h="2019498">
                <a:tc>
                  <a:txBody>
                    <a:bodyPr/>
                    <a:lstStyle/>
                    <a:p>
                      <a:pPr algn="just">
                        <a:lnSpc>
                          <a:spcPct val="107000"/>
                        </a:lnSpc>
                        <a:spcBef>
                          <a:spcPts val="600"/>
                        </a:spcBef>
                      </a:pPr>
                      <a:r>
                        <a:rPr lang="it-IT" sz="1200">
                          <a:effectLst/>
                        </a:rPr>
                        <a:t>(a)</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spcBef>
                          <a:spcPts val="600"/>
                        </a:spcBef>
                      </a:pPr>
                      <a:r>
                        <a:rPr lang="en-US" sz="1200" dirty="0">
                          <a:effectLst/>
                        </a:rPr>
                        <a:t>rights to a non-registered trade mark or to another sign used in the course of trade were acquired prior to the date of application for registration of the subsequent trade mark, or the date of the priority claimed for the application for registration of the subsequent trade mark, and that non-registered trade mark or other sign confers on its proprietor the right to prohibit the use of a subsequent trade mark; </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00190747"/>
                  </a:ext>
                </a:extLst>
              </a:tr>
              <a:tr h="1052091">
                <a:tc>
                  <a:txBody>
                    <a:bodyPr/>
                    <a:lstStyle/>
                    <a:p>
                      <a:pPr algn="just">
                        <a:lnSpc>
                          <a:spcPts val="1560"/>
                        </a:lnSpc>
                        <a:spcBef>
                          <a:spcPts val="600"/>
                        </a:spcBef>
                      </a:pPr>
                      <a:r>
                        <a:rPr lang="it-IT" sz="1350">
                          <a:effectLst/>
                        </a:rPr>
                        <a:t>(b)</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1560"/>
                        </a:lnSpc>
                        <a:spcBef>
                          <a:spcPts val="600"/>
                        </a:spcBef>
                      </a:pPr>
                      <a:r>
                        <a:rPr lang="en-US" sz="1350">
                          <a:effectLst/>
                        </a:rPr>
                        <a:t>the use of the trade mark may be prohibited by virtue of an earlier right, other than the rights referred to in paragraph 2 and point (a) of this paragraph, and in particular:</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66969086"/>
                  </a:ext>
                </a:extLst>
              </a:tr>
              <a:tr h="280553">
                <a:tc>
                  <a:txBody>
                    <a:bodyPr/>
                    <a:lstStyle/>
                    <a:p>
                      <a:pPr algn="just">
                        <a:lnSpc>
                          <a:spcPts val="1560"/>
                        </a:lnSpc>
                        <a:spcBef>
                          <a:spcPts val="600"/>
                        </a:spcBef>
                      </a:pPr>
                      <a:r>
                        <a:rPr lang="it-IT" sz="1200">
                          <a:effectLst/>
                        </a:rPr>
                        <a:t>(i)</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1560"/>
                        </a:lnSpc>
                        <a:spcBef>
                          <a:spcPts val="600"/>
                        </a:spcBef>
                      </a:pPr>
                      <a:r>
                        <a:rPr lang="en-US" sz="1200">
                          <a:effectLst/>
                        </a:rPr>
                        <a:t>a right to a name;</a:t>
                      </a:r>
                      <a:endParaRPr lang="it-IT" sz="1200">
                        <a:effectLst/>
                      </a:endParaRPr>
                    </a:p>
                    <a:p>
                      <a:pPr>
                        <a:lnSpc>
                          <a:spcPct val="107000"/>
                        </a:lnSpc>
                      </a:pPr>
                      <a:r>
                        <a:rPr lang="it-IT" sz="1100">
                          <a:effectLst/>
                        </a:rPr>
                        <a:t>  </a:t>
                      </a:r>
                      <a:endParaRPr lang="it-IT" sz="11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96390084"/>
                  </a:ext>
                </a:extLst>
              </a:tr>
              <a:tr h="280553">
                <a:tc>
                  <a:txBody>
                    <a:bodyPr/>
                    <a:lstStyle/>
                    <a:p>
                      <a:pPr algn="just">
                        <a:lnSpc>
                          <a:spcPts val="1560"/>
                        </a:lnSpc>
                        <a:spcBef>
                          <a:spcPts val="600"/>
                        </a:spcBef>
                      </a:pPr>
                      <a:r>
                        <a:rPr lang="it-IT" sz="1200">
                          <a:effectLst/>
                        </a:rPr>
                        <a:t>(ii)</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1560"/>
                        </a:lnSpc>
                        <a:spcBef>
                          <a:spcPts val="600"/>
                        </a:spcBef>
                      </a:pPr>
                      <a:r>
                        <a:rPr lang="en-US" sz="1200">
                          <a:effectLst/>
                        </a:rPr>
                        <a:t>a right of personal portrayal;</a:t>
                      </a:r>
                      <a:endParaRPr lang="it-IT" sz="1200">
                        <a:effectLst/>
                      </a:endParaRPr>
                    </a:p>
                    <a:p>
                      <a:pPr>
                        <a:lnSpc>
                          <a:spcPct val="107000"/>
                        </a:lnSpc>
                      </a:pPr>
                      <a:r>
                        <a:rPr lang="it-IT" sz="1100">
                          <a:effectLst/>
                        </a:rPr>
                        <a:t>  </a:t>
                      </a:r>
                      <a:endParaRPr lang="it-IT" sz="11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20726933"/>
                  </a:ext>
                </a:extLst>
              </a:tr>
              <a:tr h="280553">
                <a:tc>
                  <a:txBody>
                    <a:bodyPr/>
                    <a:lstStyle/>
                    <a:p>
                      <a:pPr algn="just">
                        <a:lnSpc>
                          <a:spcPts val="1560"/>
                        </a:lnSpc>
                        <a:spcBef>
                          <a:spcPts val="600"/>
                        </a:spcBef>
                      </a:pPr>
                      <a:r>
                        <a:rPr lang="it-IT" sz="1200">
                          <a:effectLst/>
                        </a:rPr>
                        <a:t>(iii)</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1560"/>
                        </a:lnSpc>
                        <a:spcBef>
                          <a:spcPts val="600"/>
                        </a:spcBef>
                      </a:pPr>
                      <a:r>
                        <a:rPr lang="it-IT" sz="1200">
                          <a:effectLst/>
                        </a:rPr>
                        <a:t>a copyright;</a:t>
                      </a:r>
                    </a:p>
                    <a:p>
                      <a:pPr>
                        <a:lnSpc>
                          <a:spcPct val="107000"/>
                        </a:lnSpc>
                      </a:pPr>
                      <a:r>
                        <a:rPr lang="it-IT" sz="1100">
                          <a:effectLst/>
                        </a:rPr>
                        <a:t>  </a:t>
                      </a:r>
                      <a:endParaRPr lang="it-IT" sz="110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3485645"/>
                  </a:ext>
                </a:extLst>
              </a:tr>
              <a:tr h="280553">
                <a:tc>
                  <a:txBody>
                    <a:bodyPr/>
                    <a:lstStyle/>
                    <a:p>
                      <a:pPr algn="just">
                        <a:lnSpc>
                          <a:spcPts val="1560"/>
                        </a:lnSpc>
                        <a:spcBef>
                          <a:spcPts val="600"/>
                        </a:spcBef>
                      </a:pPr>
                      <a:r>
                        <a:rPr lang="it-IT" sz="1200">
                          <a:effectLst/>
                        </a:rPr>
                        <a:t>(iv)</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1560"/>
                        </a:lnSpc>
                        <a:spcBef>
                          <a:spcPts val="600"/>
                        </a:spcBef>
                      </a:pPr>
                      <a:r>
                        <a:rPr lang="it-IT" sz="1200" dirty="0">
                          <a:effectLst/>
                        </a:rPr>
                        <a:t>an industrial property </a:t>
                      </a:r>
                      <a:r>
                        <a:rPr lang="it-IT" sz="1200" dirty="0" err="1">
                          <a:effectLst/>
                        </a:rPr>
                        <a:t>right</a:t>
                      </a:r>
                      <a:r>
                        <a:rPr lang="it-IT" sz="1200" dirty="0">
                          <a:effectLst/>
                        </a:rPr>
                        <a:t>;</a:t>
                      </a:r>
                    </a:p>
                    <a:p>
                      <a:pPr>
                        <a:lnSpc>
                          <a:spcPct val="107000"/>
                        </a:lnSpc>
                      </a:pPr>
                      <a:r>
                        <a:rPr lang="it-IT" sz="1100" dirty="0">
                          <a:effectLst/>
                        </a:rPr>
                        <a:t>  </a:t>
                      </a:r>
                      <a:endParaRPr lang="it-IT" sz="1100" dirty="0">
                        <a:effectLst/>
                        <a:latin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10125812"/>
                  </a:ext>
                </a:extLst>
              </a:tr>
            </a:tbl>
          </a:graphicData>
        </a:graphic>
      </p:graphicFrame>
    </p:spTree>
    <p:extLst>
      <p:ext uri="{BB962C8B-B14F-4D97-AF65-F5344CB8AC3E}">
        <p14:creationId xmlns:p14="http://schemas.microsoft.com/office/powerpoint/2010/main" val="441692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7DE361CF-39FD-25B7-7E5A-4DD4BACFDC74}"/>
              </a:ext>
            </a:extLst>
          </p:cNvPr>
          <p:cNvSpPr txBox="1"/>
          <p:nvPr/>
        </p:nvSpPr>
        <p:spPr>
          <a:xfrm>
            <a:off x="1187624" y="1052736"/>
            <a:ext cx="5670376" cy="4801314"/>
          </a:xfrm>
          <a:prstGeom prst="rect">
            <a:avLst/>
          </a:prstGeom>
          <a:noFill/>
        </p:spPr>
        <p:txBody>
          <a:bodyPr wrap="square">
            <a:spAutoFit/>
          </a:bodyPr>
          <a:lstStyle/>
          <a:p>
            <a:r>
              <a:rPr lang="en-US" sz="1800" b="1" dirty="0">
                <a:effectLst/>
                <a:latin typeface="Times New Roman" panose="02020603050405020304" pitchFamily="18" charset="0"/>
                <a:ea typeface="Times New Roman" panose="02020603050405020304" pitchFamily="18" charset="0"/>
              </a:rPr>
              <a:t>Art. 8(4) EUTMR</a:t>
            </a:r>
            <a:endParaRPr lang="it-IT" sz="1800"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4.   Upon opposition by the proprietor of a non-registered trade mark or of another </a:t>
            </a:r>
            <a:r>
              <a:rPr lang="en-US" sz="1800" b="1" dirty="0">
                <a:solidFill>
                  <a:srgbClr val="000000"/>
                </a:solidFill>
                <a:effectLst/>
                <a:latin typeface="Times New Roman" panose="02020603050405020304" pitchFamily="18" charset="0"/>
                <a:ea typeface="Times New Roman" panose="02020603050405020304" pitchFamily="18" charset="0"/>
              </a:rPr>
              <a:t>sign</a:t>
            </a:r>
            <a:r>
              <a:rPr lang="en-US" sz="1800" dirty="0">
                <a:solidFill>
                  <a:srgbClr val="000000"/>
                </a:solidFill>
                <a:effectLst/>
                <a:latin typeface="Times New Roman" panose="02020603050405020304" pitchFamily="18" charset="0"/>
                <a:ea typeface="Times New Roman" panose="02020603050405020304" pitchFamily="18" charset="0"/>
              </a:rPr>
              <a:t> used in the course of trade </a:t>
            </a:r>
            <a:r>
              <a:rPr lang="en-US" sz="1800" b="1" dirty="0">
                <a:solidFill>
                  <a:srgbClr val="000000"/>
                </a:solidFill>
                <a:effectLst/>
                <a:latin typeface="Times New Roman" panose="02020603050405020304" pitchFamily="18" charset="0"/>
                <a:ea typeface="Times New Roman" panose="02020603050405020304" pitchFamily="18" charset="0"/>
              </a:rPr>
              <a:t>of more than mere local significance</a:t>
            </a:r>
            <a:r>
              <a:rPr lang="en-US" sz="1800" dirty="0">
                <a:solidFill>
                  <a:srgbClr val="000000"/>
                </a:solidFill>
                <a:effectLst/>
                <a:latin typeface="Times New Roman" panose="02020603050405020304" pitchFamily="18" charset="0"/>
                <a:ea typeface="Times New Roman" panose="02020603050405020304" pitchFamily="18" charset="0"/>
              </a:rPr>
              <a:t>, the trade mark applied for shall not be registered where and to the extent that, pursuant to Union legislation or the law of the Member State governing that sign:</a:t>
            </a: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it-IT" dirty="0"/>
          </a:p>
        </p:txBody>
      </p:sp>
      <p:graphicFrame>
        <p:nvGraphicFramePr>
          <p:cNvPr id="10" name="Tabella 9">
            <a:extLst>
              <a:ext uri="{FF2B5EF4-FFF2-40B4-BE49-F238E27FC236}">
                <a16:creationId xmlns:a16="http://schemas.microsoft.com/office/drawing/2014/main" id="{3468EC35-E422-9401-EB7F-852F28A82A48}"/>
              </a:ext>
            </a:extLst>
          </p:cNvPr>
          <p:cNvGraphicFramePr>
            <a:graphicFrameLocks noGrp="1"/>
          </p:cNvGraphicFramePr>
          <p:nvPr/>
        </p:nvGraphicFramePr>
        <p:xfrm>
          <a:off x="457200" y="3574415"/>
          <a:ext cx="8229600" cy="577533"/>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1170821083"/>
                    </a:ext>
                  </a:extLst>
                </a:gridCol>
                <a:gridCol w="4114800">
                  <a:extLst>
                    <a:ext uri="{9D8B030D-6E8A-4147-A177-3AD203B41FA5}">
                      <a16:colId xmlns:a16="http://schemas.microsoft.com/office/drawing/2014/main" val="2871313836"/>
                    </a:ext>
                  </a:extLst>
                </a:gridCol>
              </a:tblGrid>
              <a:tr h="0">
                <a:tc>
                  <a:txBody>
                    <a:bodyPr/>
                    <a:lstStyle/>
                    <a:p>
                      <a:pPr algn="just">
                        <a:lnSpc>
                          <a:spcPct val="107000"/>
                        </a:lnSpc>
                        <a:spcBef>
                          <a:spcPts val="600"/>
                        </a:spcBef>
                      </a:pPr>
                      <a:r>
                        <a:rPr lang="it-IT" sz="1200">
                          <a:effectLst/>
                        </a:rPr>
                        <a:t>(a)</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spcBef>
                          <a:spcPts val="600"/>
                        </a:spcBef>
                      </a:pPr>
                      <a:r>
                        <a:rPr lang="en-US" sz="1200">
                          <a:effectLst/>
                        </a:rPr>
                        <a:t>rights to that sign were acquired prior to the date of application for registration of the EU trade mark, or the date of the priority claimed for the application for registration of the EU trade mark;</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57589527"/>
                  </a:ext>
                </a:extLst>
              </a:tr>
            </a:tbl>
          </a:graphicData>
        </a:graphic>
      </p:graphicFrame>
      <p:graphicFrame>
        <p:nvGraphicFramePr>
          <p:cNvPr id="11" name="Tabella 10">
            <a:extLst>
              <a:ext uri="{FF2B5EF4-FFF2-40B4-BE49-F238E27FC236}">
                <a16:creationId xmlns:a16="http://schemas.microsoft.com/office/drawing/2014/main" id="{6783E118-94A3-6F05-AE55-B571FC8B65A3}"/>
              </a:ext>
            </a:extLst>
          </p:cNvPr>
          <p:cNvGraphicFramePr>
            <a:graphicFrameLocks noGrp="1"/>
          </p:cNvGraphicFramePr>
          <p:nvPr>
            <p:extLst>
              <p:ext uri="{D42A27DB-BD31-4B8C-83A1-F6EECF244321}">
                <p14:modId xmlns:p14="http://schemas.microsoft.com/office/powerpoint/2010/main" val="1764121840"/>
              </p:ext>
            </p:extLst>
          </p:nvPr>
        </p:nvGraphicFramePr>
        <p:xfrm>
          <a:off x="539552" y="3071567"/>
          <a:ext cx="8229600" cy="381826"/>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956373524"/>
                    </a:ext>
                  </a:extLst>
                </a:gridCol>
                <a:gridCol w="4114800">
                  <a:extLst>
                    <a:ext uri="{9D8B030D-6E8A-4147-A177-3AD203B41FA5}">
                      <a16:colId xmlns:a16="http://schemas.microsoft.com/office/drawing/2014/main" val="2309613926"/>
                    </a:ext>
                  </a:extLst>
                </a:gridCol>
              </a:tblGrid>
              <a:tr h="0">
                <a:tc>
                  <a:txBody>
                    <a:bodyPr/>
                    <a:lstStyle/>
                    <a:p>
                      <a:pPr algn="just">
                        <a:lnSpc>
                          <a:spcPct val="107000"/>
                        </a:lnSpc>
                        <a:spcBef>
                          <a:spcPts val="600"/>
                        </a:spcBef>
                      </a:pPr>
                      <a:r>
                        <a:rPr lang="it-IT" sz="1200">
                          <a:effectLst/>
                        </a:rPr>
                        <a:t>(b)</a:t>
                      </a:r>
                      <a:endParaRPr lang="it-I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spcBef>
                          <a:spcPts val="600"/>
                        </a:spcBef>
                      </a:pPr>
                      <a:r>
                        <a:rPr lang="en-US" sz="1200" dirty="0">
                          <a:effectLst/>
                        </a:rPr>
                        <a:t>that sign confers on its proprietor the right to prohibit the use of a subsequent trade mark.</a:t>
                      </a:r>
                      <a:endParaRPr lang="it-I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87333615"/>
                  </a:ext>
                </a:extLst>
              </a:tr>
            </a:tbl>
          </a:graphicData>
        </a:graphic>
      </p:graphicFrame>
      <p:sp>
        <p:nvSpPr>
          <p:cNvPr id="12" name="Rectangle 3">
            <a:extLst>
              <a:ext uri="{FF2B5EF4-FFF2-40B4-BE49-F238E27FC236}">
                <a16:creationId xmlns:a16="http://schemas.microsoft.com/office/drawing/2014/main" id="{149A509B-9BBC-E811-C928-F38E148224A7}"/>
              </a:ext>
            </a:extLst>
          </p:cNvPr>
          <p:cNvSpPr>
            <a:spLocks noChangeArrowheads="1"/>
          </p:cNvSpPr>
          <p:nvPr/>
        </p:nvSpPr>
        <p:spPr bwMode="auto">
          <a:xfrm>
            <a:off x="457200" y="3671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84851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3232759-5A89-5BD4-75EA-3BB6E7BB00AA}"/>
              </a:ext>
            </a:extLst>
          </p:cNvPr>
          <p:cNvSpPr txBox="1"/>
          <p:nvPr/>
        </p:nvSpPr>
        <p:spPr>
          <a:xfrm>
            <a:off x="2286000" y="442474"/>
            <a:ext cx="4572000" cy="5978560"/>
          </a:xfrm>
          <a:prstGeom prst="rect">
            <a:avLst/>
          </a:prstGeom>
          <a:noFill/>
        </p:spPr>
        <p:txBody>
          <a:bodyPr wrap="square">
            <a:spAutoFit/>
          </a:bodyPr>
          <a:lstStyle/>
          <a:p>
            <a:pPr algn="ctr">
              <a:spcBef>
                <a:spcPts val="1800"/>
              </a:spcBef>
              <a:spcAft>
                <a:spcPts val="600"/>
              </a:spcAft>
            </a:pPr>
            <a:r>
              <a:rPr lang="en-US" sz="1800" i="1">
                <a:solidFill>
                  <a:srgbClr val="000000"/>
                </a:solidFill>
                <a:effectLst/>
                <a:latin typeface="Times New Roman" panose="02020603050405020304" pitchFamily="18" charset="0"/>
                <a:ea typeface="Times New Roman" panose="02020603050405020304" pitchFamily="18" charset="0"/>
              </a:rPr>
              <a:t>Article 138 EUTMR</a:t>
            </a:r>
            <a:endParaRPr lang="it-IT" sz="1800" dirty="0">
              <a:effectLst/>
              <a:latin typeface="Times New Roman" panose="02020603050405020304" pitchFamily="18" charset="0"/>
              <a:ea typeface="Times New Roman" panose="02020603050405020304" pitchFamily="18" charset="0"/>
            </a:endParaRPr>
          </a:p>
          <a:p>
            <a:pPr algn="ctr">
              <a:spcBef>
                <a:spcPts val="300"/>
              </a:spcBef>
              <a:spcAft>
                <a:spcPts val="600"/>
              </a:spcAft>
            </a:pPr>
            <a:r>
              <a:rPr lang="en-US" sz="1800" b="1" dirty="0">
                <a:solidFill>
                  <a:srgbClr val="000000"/>
                </a:solidFill>
                <a:effectLst/>
                <a:latin typeface="Times New Roman" panose="02020603050405020304" pitchFamily="18" charset="0"/>
                <a:ea typeface="Times New Roman" panose="02020603050405020304" pitchFamily="18" charset="0"/>
              </a:rPr>
              <a:t>Prior rights applicable to particular localities</a:t>
            </a:r>
            <a:endParaRPr lang="it-IT" sz="1800" dirty="0">
              <a:effectLst/>
              <a:latin typeface="Times New Roman" panose="02020603050405020304" pitchFamily="18" charset="0"/>
              <a:ea typeface="Times New Roman" panose="02020603050405020304" pitchFamily="18" charset="0"/>
            </a:endParaRPr>
          </a:p>
          <a:p>
            <a:pPr algn="just">
              <a:spcBef>
                <a:spcPts val="600"/>
              </a:spcBef>
            </a:pPr>
            <a:r>
              <a:rPr lang="en-US" sz="1800" dirty="0">
                <a:solidFill>
                  <a:srgbClr val="000000"/>
                </a:solidFill>
                <a:effectLst/>
                <a:latin typeface="Times New Roman" panose="02020603050405020304" pitchFamily="18" charset="0"/>
                <a:ea typeface="Times New Roman" panose="02020603050405020304" pitchFamily="18" charset="0"/>
              </a:rPr>
              <a:t>1.   The proprietor of an earlier </a:t>
            </a:r>
            <a:r>
              <a:rPr lang="en-US" sz="1800" b="1" dirty="0">
                <a:solidFill>
                  <a:srgbClr val="000000"/>
                </a:solidFill>
                <a:effectLst/>
                <a:latin typeface="Times New Roman" panose="02020603050405020304" pitchFamily="18" charset="0"/>
                <a:ea typeface="Times New Roman" panose="02020603050405020304" pitchFamily="18" charset="0"/>
              </a:rPr>
              <a:t>right</a:t>
            </a:r>
            <a:r>
              <a:rPr lang="en-US" sz="1800" dirty="0">
                <a:solidFill>
                  <a:srgbClr val="000000"/>
                </a:solidFill>
                <a:effectLst/>
                <a:latin typeface="Times New Roman" panose="02020603050405020304" pitchFamily="18" charset="0"/>
                <a:ea typeface="Times New Roman" panose="02020603050405020304" pitchFamily="18" charset="0"/>
              </a:rPr>
              <a:t> which only applies to a particular locality may oppose the use of the EU trade mark in the territory where his right is protected in so far as the law of the Member State concerned so permits.</a:t>
            </a:r>
            <a:endParaRPr lang="it-IT" sz="1800" dirty="0">
              <a:effectLst/>
              <a:latin typeface="Times New Roman" panose="02020603050405020304" pitchFamily="18" charset="0"/>
              <a:ea typeface="Times New Roman" panose="02020603050405020304" pitchFamily="18" charset="0"/>
            </a:endParaRPr>
          </a:p>
          <a:p>
            <a:pPr algn="just">
              <a:spcBef>
                <a:spcPts val="600"/>
              </a:spcBef>
            </a:pPr>
            <a:r>
              <a:rPr lang="en-US" sz="1800" dirty="0">
                <a:solidFill>
                  <a:srgbClr val="000000"/>
                </a:solidFill>
                <a:effectLst/>
                <a:latin typeface="Times New Roman" panose="02020603050405020304" pitchFamily="18" charset="0"/>
                <a:ea typeface="Times New Roman" panose="02020603050405020304" pitchFamily="18" charset="0"/>
              </a:rPr>
              <a:t>2.   Paragraph 1 shall cease to apply if the proprietor of the earlier right has acquiesced in the use of the EU trade mark in the territory where his right is protected for a period of five successive years, being aware of such use, unless the EU trade mark was applied for in bad faith.</a:t>
            </a:r>
            <a:endParaRPr lang="it-IT" sz="1800" dirty="0">
              <a:effectLst/>
              <a:latin typeface="Times New Roman" panose="02020603050405020304" pitchFamily="18" charset="0"/>
              <a:ea typeface="Times New Roman" panose="02020603050405020304" pitchFamily="18" charset="0"/>
            </a:endParaRPr>
          </a:p>
          <a:p>
            <a:r>
              <a:rPr lang="en-US" sz="1800" dirty="0">
                <a:solidFill>
                  <a:srgbClr val="000000"/>
                </a:solidFill>
                <a:effectLst/>
                <a:latin typeface="Times New Roman" panose="02020603050405020304" pitchFamily="18" charset="0"/>
                <a:ea typeface="Times New Roman" panose="02020603050405020304" pitchFamily="18" charset="0"/>
              </a:rPr>
              <a:t>3.   The proprietor of the EU trade mark shall not be entitled to oppose use of the right referred to in paragraph 1 even though that right may no longer be invoked against the EU trade mark.</a:t>
            </a:r>
            <a:endParaRPr lang="it-IT" dirty="0"/>
          </a:p>
        </p:txBody>
      </p:sp>
    </p:spTree>
    <p:extLst>
      <p:ext uri="{BB962C8B-B14F-4D97-AF65-F5344CB8AC3E}">
        <p14:creationId xmlns:p14="http://schemas.microsoft.com/office/powerpoint/2010/main" val="324650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FE8F6E-7C64-13C8-6888-8EE7E6598C7A}"/>
              </a:ext>
            </a:extLst>
          </p:cNvPr>
          <p:cNvSpPr>
            <a:spLocks noGrp="1"/>
          </p:cNvSpPr>
          <p:nvPr>
            <p:ph type="title"/>
          </p:nvPr>
        </p:nvSpPr>
        <p:spPr/>
        <p:txBody>
          <a:bodyPr>
            <a:normAutofit fontScale="90000"/>
          </a:bodyPr>
          <a:lstStyle/>
          <a:p>
            <a:r>
              <a:rPr lang="it-IT" dirty="0"/>
              <a:t>A recent case: «Classic Coach Co.» 2022</a:t>
            </a:r>
          </a:p>
        </p:txBody>
      </p:sp>
      <p:sp>
        <p:nvSpPr>
          <p:cNvPr id="3" name="Segnaposto contenuto 2">
            <a:extLst>
              <a:ext uri="{FF2B5EF4-FFF2-40B4-BE49-F238E27FC236}">
                <a16:creationId xmlns:a16="http://schemas.microsoft.com/office/drawing/2014/main" id="{D080AEC8-AF66-DD2E-EBA7-DEAE14E662B1}"/>
              </a:ext>
            </a:extLst>
          </p:cNvPr>
          <p:cNvSpPr>
            <a:spLocks noGrp="1"/>
          </p:cNvSpPr>
          <p:nvPr>
            <p:ph idx="1"/>
          </p:nvPr>
        </p:nvSpPr>
        <p:spPr/>
        <p:txBody>
          <a:bodyPr>
            <a:normAutofit lnSpcReduction="10000"/>
          </a:bodyPr>
          <a:lstStyle/>
          <a:p>
            <a:endParaRPr lang="it-IT" dirty="0"/>
          </a:p>
          <a:p>
            <a:r>
              <a:rPr lang="it-IT" dirty="0"/>
              <a:t>EU Court 2 June 2022, C-112/21, X BV v Classic Coach Co of Y and Z</a:t>
            </a:r>
          </a:p>
          <a:p>
            <a:r>
              <a:rPr lang="it-IT" dirty="0"/>
              <a:t>A first – and </a:t>
            </a:r>
            <a:r>
              <a:rPr lang="it-IT" dirty="0" err="1"/>
              <a:t>rather</a:t>
            </a:r>
            <a:r>
              <a:rPr lang="it-IT" dirty="0"/>
              <a:t> </a:t>
            </a:r>
            <a:r>
              <a:rPr lang="it-IT" dirty="0" err="1"/>
              <a:t>straightforward</a:t>
            </a:r>
            <a:r>
              <a:rPr lang="it-IT" dirty="0"/>
              <a:t> – </a:t>
            </a:r>
            <a:r>
              <a:rPr lang="it-IT" dirty="0" err="1"/>
              <a:t>question</a:t>
            </a:r>
            <a:r>
              <a:rPr lang="it-IT" dirty="0"/>
              <a:t>; and</a:t>
            </a:r>
          </a:p>
          <a:p>
            <a:r>
              <a:rPr lang="it-IT" dirty="0"/>
              <a:t>A second one, </a:t>
            </a:r>
            <a:r>
              <a:rPr lang="it-IT" dirty="0" err="1"/>
              <a:t>outside</a:t>
            </a:r>
            <a:r>
              <a:rPr lang="it-IT" dirty="0"/>
              <a:t> the </a:t>
            </a:r>
            <a:r>
              <a:rPr lang="it-IT" dirty="0" err="1"/>
              <a:t>remit</a:t>
            </a:r>
            <a:r>
              <a:rPr lang="it-IT" dirty="0"/>
              <a:t> of the EU Court </a:t>
            </a:r>
          </a:p>
          <a:p>
            <a:r>
              <a:rPr lang="it-IT" dirty="0" err="1"/>
              <a:t>Against</a:t>
            </a:r>
            <a:r>
              <a:rPr lang="it-IT" dirty="0"/>
              <a:t> a background of </a:t>
            </a:r>
            <a:r>
              <a:rPr lang="it-IT" dirty="0" err="1"/>
              <a:t>quite</a:t>
            </a:r>
            <a:r>
              <a:rPr lang="it-IT" dirty="0"/>
              <a:t> </a:t>
            </a:r>
            <a:r>
              <a:rPr lang="it-IT" dirty="0" err="1"/>
              <a:t>complicated</a:t>
            </a:r>
            <a:r>
              <a:rPr lang="it-IT" dirty="0"/>
              <a:t> </a:t>
            </a:r>
            <a:r>
              <a:rPr lang="it-IT" dirty="0" err="1"/>
              <a:t>facts</a:t>
            </a:r>
            <a:endParaRPr lang="it-IT" dirty="0"/>
          </a:p>
          <a:p>
            <a:endParaRPr lang="it-IT" dirty="0"/>
          </a:p>
        </p:txBody>
      </p:sp>
    </p:spTree>
    <p:extLst>
      <p:ext uri="{BB962C8B-B14F-4D97-AF65-F5344CB8AC3E}">
        <p14:creationId xmlns:p14="http://schemas.microsoft.com/office/powerpoint/2010/main" val="241732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811FFF-A378-AE4E-D7F6-C316F1B7D646}"/>
              </a:ext>
            </a:extLst>
          </p:cNvPr>
          <p:cNvSpPr>
            <a:spLocks noGrp="1"/>
          </p:cNvSpPr>
          <p:nvPr>
            <p:ph type="title"/>
          </p:nvPr>
        </p:nvSpPr>
        <p:spPr/>
        <p:txBody>
          <a:bodyPr>
            <a:normAutofit fontScale="90000"/>
          </a:bodyPr>
          <a:lstStyle/>
          <a:p>
            <a:r>
              <a:rPr lang="it-IT" dirty="0"/>
              <a:t>A </a:t>
            </a:r>
            <a:r>
              <a:rPr lang="it-IT" dirty="0" err="1"/>
              <a:t>matrix</a:t>
            </a:r>
            <a:r>
              <a:rPr lang="it-IT" dirty="0"/>
              <a:t> of the rules for the first </a:t>
            </a:r>
            <a:r>
              <a:rPr lang="it-IT" dirty="0" err="1"/>
              <a:t>question</a:t>
            </a:r>
            <a:endParaRPr lang="it-IT" dirty="0"/>
          </a:p>
        </p:txBody>
      </p:sp>
      <p:sp>
        <p:nvSpPr>
          <p:cNvPr id="3" name="Segnaposto contenuto 2">
            <a:extLst>
              <a:ext uri="{FF2B5EF4-FFF2-40B4-BE49-F238E27FC236}">
                <a16:creationId xmlns:a16="http://schemas.microsoft.com/office/drawing/2014/main" id="{1F935056-A01E-0C43-8B30-A6503968C6D5}"/>
              </a:ext>
            </a:extLst>
          </p:cNvPr>
          <p:cNvSpPr>
            <a:spLocks noGrp="1"/>
          </p:cNvSpPr>
          <p:nvPr>
            <p:ph idx="1"/>
          </p:nvPr>
        </p:nvSpPr>
        <p:spPr/>
        <p:txBody>
          <a:bodyPr/>
          <a:lstStyle/>
          <a:p>
            <a:pPr algn="just"/>
            <a:endParaRPr lang="en-US" sz="1800" b="1" dirty="0">
              <a:effectLst/>
              <a:latin typeface="Times New Roman" panose="02020603050405020304" pitchFamily="18" charset="0"/>
              <a:ea typeface="Times New Roman" panose="02020603050405020304" pitchFamily="18" charset="0"/>
            </a:endParaRPr>
          </a:p>
          <a:p>
            <a:pPr algn="just"/>
            <a:r>
              <a:rPr lang="en-US" sz="2800" b="1" dirty="0">
                <a:effectLst/>
                <a:latin typeface="Times New Roman" panose="02020603050405020304" pitchFamily="18" charset="0"/>
                <a:ea typeface="Times New Roman" panose="02020603050405020304" pitchFamily="18" charset="0"/>
              </a:rPr>
              <a:t>earlier right on the one hand and</a:t>
            </a:r>
            <a:endParaRPr lang="it-IT" sz="2800" dirty="0">
              <a:effectLst/>
              <a:latin typeface="Times New Roman" panose="02020603050405020304" pitchFamily="18" charset="0"/>
              <a:ea typeface="Times New Roman" panose="02020603050405020304" pitchFamily="18" charset="0"/>
            </a:endParaRPr>
          </a:p>
          <a:p>
            <a:pPr lvl="1" algn="just"/>
            <a:r>
              <a:rPr lang="en-US" sz="2400" b="1" dirty="0">
                <a:effectLst/>
                <a:latin typeface="Times New Roman" panose="02020603050405020304" pitchFamily="18" charset="0"/>
                <a:ea typeface="Times New Roman" panose="02020603050405020304" pitchFamily="18" charset="0"/>
              </a:rPr>
              <a:t>later member State registered trademark</a:t>
            </a:r>
            <a:endParaRPr lang="it-IT" sz="2400" dirty="0">
              <a:effectLst/>
              <a:latin typeface="Times New Roman" panose="02020603050405020304" pitchFamily="18" charset="0"/>
              <a:ea typeface="Times New Roman" panose="02020603050405020304" pitchFamily="18" charset="0"/>
            </a:endParaRPr>
          </a:p>
          <a:p>
            <a:pPr lvl="1" algn="just"/>
            <a:r>
              <a:rPr lang="en-US" sz="2400" b="1" dirty="0">
                <a:effectLst/>
                <a:latin typeface="Times New Roman" panose="02020603050405020304" pitchFamily="18" charset="0"/>
                <a:ea typeface="Times New Roman" panose="02020603050405020304" pitchFamily="18" charset="0"/>
              </a:rPr>
              <a:t>later EU registered trademark, </a:t>
            </a:r>
          </a:p>
          <a:p>
            <a:pPr marL="457200" lvl="1" indent="0" algn="just">
              <a:buNone/>
            </a:pPr>
            <a:r>
              <a:rPr lang="en-US" sz="2400" b="1" dirty="0">
                <a:effectLst/>
                <a:latin typeface="Times New Roman" panose="02020603050405020304" pitchFamily="18" charset="0"/>
                <a:ea typeface="Times New Roman" panose="02020603050405020304" pitchFamily="18" charset="0"/>
              </a:rPr>
              <a:t>on the other hand</a:t>
            </a:r>
          </a:p>
          <a:p>
            <a:pPr marL="457200" lvl="1" indent="0" algn="ctr">
              <a:buNone/>
            </a:pPr>
            <a:r>
              <a:rPr lang="en-US" sz="2400" b="1" dirty="0">
                <a:latin typeface="Times New Roman" panose="02020603050405020304" pitchFamily="18" charset="0"/>
                <a:ea typeface="Times New Roman" panose="02020603050405020304" pitchFamily="18" charset="0"/>
              </a:rPr>
              <a:t>***</a:t>
            </a:r>
            <a:endParaRPr lang="en-US" sz="2400" b="1" dirty="0">
              <a:effectLst/>
              <a:latin typeface="Times New Roman" panose="02020603050405020304" pitchFamily="18" charset="0"/>
              <a:ea typeface="Times New Roman" panose="02020603050405020304" pitchFamily="18" charset="0"/>
            </a:endParaRPr>
          </a:p>
          <a:p>
            <a:pPr marL="0" indent="0" algn="just">
              <a:buNone/>
            </a:pPr>
            <a:r>
              <a:rPr lang="en-US" sz="2800" b="1" dirty="0">
                <a:effectLst/>
                <a:latin typeface="Times New Roman" panose="02020603050405020304" pitchFamily="18" charset="0"/>
                <a:ea typeface="Times New Roman" panose="02020603050405020304" pitchFamily="18" charset="0"/>
              </a:rPr>
              <a:t>1. grounds of opposition and invalidity</a:t>
            </a:r>
            <a:endParaRPr lang="it-IT" sz="2800" dirty="0">
              <a:effectLst/>
              <a:latin typeface="Times New Roman" panose="02020603050405020304" pitchFamily="18" charset="0"/>
              <a:ea typeface="Times New Roman" panose="02020603050405020304" pitchFamily="18" charset="0"/>
            </a:endParaRPr>
          </a:p>
          <a:p>
            <a:pPr marL="0" indent="0" algn="just">
              <a:buNone/>
            </a:pPr>
            <a:r>
              <a:rPr lang="en-US" sz="2800" b="1" dirty="0">
                <a:effectLst/>
                <a:latin typeface="Times New Roman" panose="02020603050405020304" pitchFamily="18" charset="0"/>
                <a:ea typeface="Times New Roman" panose="02020603050405020304" pitchFamily="18" charset="0"/>
              </a:rPr>
              <a:t>2. limitation of the effects of a trademark</a:t>
            </a:r>
            <a:endParaRPr lang="it-IT" sz="2800" dirty="0">
              <a:effectLst/>
              <a:latin typeface="Times New Roman" panose="02020603050405020304" pitchFamily="18" charset="0"/>
              <a:ea typeface="Times New Roman" panose="02020603050405020304" pitchFamily="18" charset="0"/>
            </a:endParaRPr>
          </a:p>
          <a:p>
            <a:pPr algn="just"/>
            <a:endParaRPr lang="it-IT" sz="18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30475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ECC1AD-C13F-18E6-7347-6563FE037D2A}"/>
              </a:ext>
            </a:extLst>
          </p:cNvPr>
          <p:cNvSpPr>
            <a:spLocks noGrp="1"/>
          </p:cNvSpPr>
          <p:nvPr>
            <p:ph type="title"/>
          </p:nvPr>
        </p:nvSpPr>
        <p:spPr/>
        <p:txBody>
          <a:bodyPr/>
          <a:lstStyle/>
          <a:p>
            <a:r>
              <a:rPr lang="it-IT" dirty="0" err="1"/>
              <a:t>Relevant</a:t>
            </a:r>
            <a:r>
              <a:rPr lang="it-IT" dirty="0"/>
              <a:t> </a:t>
            </a:r>
            <a:r>
              <a:rPr lang="it-IT" dirty="0" err="1"/>
              <a:t>provisions</a:t>
            </a:r>
            <a:endParaRPr lang="it-IT" dirty="0"/>
          </a:p>
        </p:txBody>
      </p:sp>
      <p:sp>
        <p:nvSpPr>
          <p:cNvPr id="3" name="Segnaposto contenuto 2">
            <a:extLst>
              <a:ext uri="{FF2B5EF4-FFF2-40B4-BE49-F238E27FC236}">
                <a16:creationId xmlns:a16="http://schemas.microsoft.com/office/drawing/2014/main" id="{1150CF53-9B03-CBDA-30C2-9F549D4F21D5}"/>
              </a:ext>
            </a:extLst>
          </p:cNvPr>
          <p:cNvSpPr>
            <a:spLocks noGrp="1"/>
          </p:cNvSpPr>
          <p:nvPr>
            <p:ph idx="1"/>
          </p:nvPr>
        </p:nvSpPr>
        <p:spPr/>
        <p:txBody>
          <a:bodyPr>
            <a:normAutofit fontScale="92500" lnSpcReduction="10000"/>
          </a:bodyPr>
          <a:lstStyle/>
          <a:p>
            <a:r>
              <a:rPr lang="it-IT" dirty="0"/>
              <a:t>1 </a:t>
            </a:r>
            <a:r>
              <a:rPr lang="it-IT" dirty="0" err="1"/>
              <a:t>Earlier</a:t>
            </a:r>
            <a:r>
              <a:rPr lang="it-IT" dirty="0"/>
              <a:t> </a:t>
            </a:r>
            <a:r>
              <a:rPr lang="it-IT" dirty="0" err="1"/>
              <a:t>right</a:t>
            </a:r>
            <a:r>
              <a:rPr lang="it-IT" dirty="0"/>
              <a:t> as ground of </a:t>
            </a:r>
            <a:r>
              <a:rPr lang="it-IT" dirty="0" err="1"/>
              <a:t>opposition</a:t>
            </a:r>
            <a:r>
              <a:rPr lang="it-IT" dirty="0"/>
              <a:t> or </a:t>
            </a:r>
            <a:r>
              <a:rPr lang="it-IT" dirty="0" err="1"/>
              <a:t>invalidity</a:t>
            </a:r>
            <a:endParaRPr lang="it-IT" dirty="0"/>
          </a:p>
          <a:p>
            <a:pPr lvl="1"/>
            <a:r>
              <a:rPr lang="it-IT" dirty="0"/>
              <a:t>1.1. For a (</a:t>
            </a:r>
            <a:r>
              <a:rPr lang="it-IT" dirty="0" err="1"/>
              <a:t>later</a:t>
            </a:r>
            <a:r>
              <a:rPr lang="it-IT" dirty="0"/>
              <a:t>) national TM: Art. 5(4)(a) and (b) EUTMD</a:t>
            </a:r>
          </a:p>
          <a:p>
            <a:pPr lvl="1"/>
            <a:r>
              <a:rPr lang="it-IT" dirty="0"/>
              <a:t>1.2. For a (</a:t>
            </a:r>
            <a:r>
              <a:rPr lang="it-IT" dirty="0" err="1"/>
              <a:t>later</a:t>
            </a:r>
            <a:r>
              <a:rPr lang="it-IT" dirty="0"/>
              <a:t>) EUTM: Art. 8(4) EUTMR</a:t>
            </a:r>
          </a:p>
          <a:p>
            <a:pPr marL="457200" lvl="1" indent="0" algn="ctr">
              <a:buNone/>
            </a:pPr>
            <a:r>
              <a:rPr lang="it-IT" dirty="0"/>
              <a:t>***</a:t>
            </a:r>
          </a:p>
          <a:p>
            <a:r>
              <a:rPr lang="it-IT" dirty="0"/>
              <a:t>2. </a:t>
            </a:r>
            <a:r>
              <a:rPr lang="it-IT" dirty="0" err="1"/>
              <a:t>Earlier</a:t>
            </a:r>
            <a:r>
              <a:rPr lang="it-IT" dirty="0"/>
              <a:t> </a:t>
            </a:r>
            <a:r>
              <a:rPr lang="it-IT" dirty="0" err="1"/>
              <a:t>right</a:t>
            </a:r>
            <a:r>
              <a:rPr lang="it-IT" dirty="0"/>
              <a:t> as a </a:t>
            </a:r>
            <a:r>
              <a:rPr lang="it-IT" dirty="0" err="1"/>
              <a:t>limitation</a:t>
            </a:r>
            <a:r>
              <a:rPr lang="it-IT" dirty="0"/>
              <a:t> of the </a:t>
            </a:r>
            <a:r>
              <a:rPr lang="it-IT" dirty="0" err="1"/>
              <a:t>effects</a:t>
            </a:r>
            <a:r>
              <a:rPr lang="it-IT" dirty="0"/>
              <a:t> of </a:t>
            </a:r>
          </a:p>
          <a:p>
            <a:pPr lvl="1"/>
            <a:r>
              <a:rPr lang="it-IT" dirty="0"/>
              <a:t>2.1. a (</a:t>
            </a:r>
            <a:r>
              <a:rPr lang="it-IT" dirty="0" err="1"/>
              <a:t>later</a:t>
            </a:r>
            <a:r>
              <a:rPr lang="it-IT" dirty="0"/>
              <a:t>) national TM: Art. 14(3) EUTMD (</a:t>
            </a:r>
            <a:r>
              <a:rPr lang="it-IT" sz="1600" dirty="0"/>
              <a:t>was art. 6(2) of the 2005 D.</a:t>
            </a:r>
            <a:r>
              <a:rPr lang="it-IT" dirty="0"/>
              <a:t>); </a:t>
            </a:r>
          </a:p>
          <a:p>
            <a:pPr lvl="1"/>
            <a:r>
              <a:rPr lang="it-IT" dirty="0"/>
              <a:t>2.2. A (</a:t>
            </a:r>
            <a:r>
              <a:rPr lang="it-IT" dirty="0" err="1"/>
              <a:t>later</a:t>
            </a:r>
            <a:r>
              <a:rPr lang="it-IT" dirty="0"/>
              <a:t>) EUTM: Art. 138 EUTMR</a:t>
            </a:r>
          </a:p>
        </p:txBody>
      </p:sp>
    </p:spTree>
    <p:extLst>
      <p:ext uri="{BB962C8B-B14F-4D97-AF65-F5344CB8AC3E}">
        <p14:creationId xmlns:p14="http://schemas.microsoft.com/office/powerpoint/2010/main" val="30570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9BE3D-2FDA-D277-72E4-CB9A867D958D}"/>
              </a:ext>
            </a:extLst>
          </p:cNvPr>
          <p:cNvSpPr>
            <a:spLocks noGrp="1"/>
          </p:cNvSpPr>
          <p:nvPr>
            <p:ph type="title"/>
          </p:nvPr>
        </p:nvSpPr>
        <p:spPr/>
        <p:txBody>
          <a:bodyPr>
            <a:normAutofit fontScale="90000"/>
          </a:bodyPr>
          <a:lstStyle/>
          <a:p>
            <a:r>
              <a:rPr lang="it-IT" dirty="0" err="1"/>
              <a:t>Why</a:t>
            </a:r>
            <a:r>
              <a:rPr lang="it-IT" dirty="0"/>
              <a:t> is it easy to </a:t>
            </a:r>
            <a:r>
              <a:rPr lang="it-IT" dirty="0" err="1"/>
              <a:t>distinguish</a:t>
            </a:r>
            <a:r>
              <a:rPr lang="it-IT" dirty="0"/>
              <a:t> </a:t>
            </a:r>
            <a:r>
              <a:rPr lang="it-IT" dirty="0" err="1"/>
              <a:t>between</a:t>
            </a:r>
            <a:r>
              <a:rPr lang="it-IT" dirty="0"/>
              <a:t> the </a:t>
            </a:r>
            <a:r>
              <a:rPr lang="it-IT" dirty="0" err="1"/>
              <a:t>two</a:t>
            </a:r>
            <a:r>
              <a:rPr lang="it-IT" dirty="0"/>
              <a:t> sets of rules?</a:t>
            </a:r>
          </a:p>
        </p:txBody>
      </p:sp>
      <p:sp>
        <p:nvSpPr>
          <p:cNvPr id="3" name="Segnaposto contenuto 2">
            <a:extLst>
              <a:ext uri="{FF2B5EF4-FFF2-40B4-BE49-F238E27FC236}">
                <a16:creationId xmlns:a16="http://schemas.microsoft.com/office/drawing/2014/main" id="{C0EF7A88-5D92-FACC-03BF-04A2E4FA0324}"/>
              </a:ext>
            </a:extLst>
          </p:cNvPr>
          <p:cNvSpPr>
            <a:spLocks noGrp="1"/>
          </p:cNvSpPr>
          <p:nvPr>
            <p:ph idx="1"/>
          </p:nvPr>
        </p:nvSpPr>
        <p:spPr/>
        <p:txBody>
          <a:bodyPr>
            <a:normAutofit fontScale="92500" lnSpcReduction="10000"/>
          </a:bodyPr>
          <a:lstStyle/>
          <a:p>
            <a:endParaRPr lang="it-IT" sz="2800" dirty="0"/>
          </a:p>
          <a:p>
            <a:r>
              <a:rPr lang="it-IT" sz="2800" dirty="0" err="1"/>
              <a:t>Because</a:t>
            </a:r>
            <a:r>
              <a:rPr lang="it-IT" sz="2800" dirty="0"/>
              <a:t> in the situations </a:t>
            </a:r>
            <a:r>
              <a:rPr lang="it-IT" sz="2800" dirty="0" err="1"/>
              <a:t>considered</a:t>
            </a:r>
            <a:r>
              <a:rPr lang="it-IT" sz="2800" dirty="0"/>
              <a:t> under 1 the </a:t>
            </a:r>
            <a:r>
              <a:rPr lang="it-IT" sz="2800" dirty="0" err="1"/>
              <a:t>earlier</a:t>
            </a:r>
            <a:r>
              <a:rPr lang="it-IT" sz="2800" dirty="0"/>
              <a:t> </a:t>
            </a:r>
            <a:r>
              <a:rPr lang="it-IT" sz="2800" dirty="0" err="1"/>
              <a:t>right</a:t>
            </a:r>
            <a:r>
              <a:rPr lang="it-IT" sz="2800" dirty="0"/>
              <a:t> </a:t>
            </a:r>
            <a:r>
              <a:rPr lang="it-IT" sz="2800" dirty="0" err="1"/>
              <a:t>confers</a:t>
            </a:r>
            <a:r>
              <a:rPr lang="it-IT" sz="2800" dirty="0"/>
              <a:t> the </a:t>
            </a:r>
            <a:r>
              <a:rPr lang="it-IT" sz="2800" dirty="0" err="1"/>
              <a:t>right</a:t>
            </a:r>
            <a:r>
              <a:rPr lang="it-IT" sz="2800" dirty="0"/>
              <a:t> to </a:t>
            </a:r>
            <a:r>
              <a:rPr lang="it-IT" sz="2800" dirty="0" err="1"/>
              <a:t>prohibit</a:t>
            </a:r>
            <a:r>
              <a:rPr lang="it-IT" sz="2800" dirty="0"/>
              <a:t> and therefore </a:t>
            </a:r>
            <a:r>
              <a:rPr lang="it-IT" sz="2800" dirty="0" err="1"/>
              <a:t>prevails</a:t>
            </a:r>
            <a:r>
              <a:rPr lang="it-IT" sz="2800" dirty="0"/>
              <a:t> over the </a:t>
            </a:r>
            <a:r>
              <a:rPr lang="it-IT" sz="2800" dirty="0" err="1"/>
              <a:t>later</a:t>
            </a:r>
            <a:r>
              <a:rPr lang="it-IT" sz="2800" dirty="0"/>
              <a:t> TM </a:t>
            </a:r>
            <a:r>
              <a:rPr lang="it-IT" sz="2800" dirty="0" err="1"/>
              <a:t>registration</a:t>
            </a:r>
            <a:r>
              <a:rPr lang="it-IT" sz="2800" dirty="0"/>
              <a:t>;</a:t>
            </a:r>
          </a:p>
          <a:p>
            <a:endParaRPr lang="it-IT" sz="2800" dirty="0"/>
          </a:p>
          <a:p>
            <a:r>
              <a:rPr lang="it-IT" sz="2800" dirty="0"/>
              <a:t>In the situations </a:t>
            </a:r>
            <a:r>
              <a:rPr lang="it-IT" sz="2800" dirty="0" err="1"/>
              <a:t>considered</a:t>
            </a:r>
            <a:r>
              <a:rPr lang="it-IT" sz="2800" dirty="0"/>
              <a:t> under 2, the </a:t>
            </a:r>
            <a:r>
              <a:rPr lang="it-IT" sz="2800" dirty="0" err="1"/>
              <a:t>earlier</a:t>
            </a:r>
            <a:r>
              <a:rPr lang="it-IT" sz="2800" dirty="0"/>
              <a:t> </a:t>
            </a:r>
            <a:r>
              <a:rPr lang="it-IT" sz="2800" dirty="0" err="1"/>
              <a:t>right</a:t>
            </a:r>
            <a:r>
              <a:rPr lang="it-IT" sz="2800" dirty="0"/>
              <a:t> does </a:t>
            </a:r>
            <a:r>
              <a:rPr lang="it-IT" sz="2800" dirty="0" err="1"/>
              <a:t>not</a:t>
            </a:r>
            <a:r>
              <a:rPr lang="it-IT" sz="2800" dirty="0"/>
              <a:t> </a:t>
            </a:r>
            <a:r>
              <a:rPr lang="it-IT" sz="2800" dirty="0" err="1"/>
              <a:t>confer</a:t>
            </a:r>
            <a:r>
              <a:rPr lang="it-IT" sz="2800" dirty="0"/>
              <a:t> the </a:t>
            </a:r>
            <a:r>
              <a:rPr lang="it-IT" sz="2800" dirty="0" err="1"/>
              <a:t>right</a:t>
            </a:r>
            <a:r>
              <a:rPr lang="it-IT" sz="2800" dirty="0"/>
              <a:t> to </a:t>
            </a:r>
            <a:r>
              <a:rPr lang="it-IT" sz="2800" dirty="0" err="1"/>
              <a:t>prohibit</a:t>
            </a:r>
            <a:r>
              <a:rPr lang="it-IT" sz="2800" dirty="0"/>
              <a:t>; therefore, </a:t>
            </a:r>
            <a:r>
              <a:rPr lang="it-IT" sz="2800" dirty="0" err="1"/>
              <a:t>while</a:t>
            </a:r>
            <a:r>
              <a:rPr lang="it-IT" sz="2800" dirty="0"/>
              <a:t> the </a:t>
            </a:r>
            <a:r>
              <a:rPr lang="it-IT" sz="2800" dirty="0" err="1"/>
              <a:t>later</a:t>
            </a:r>
            <a:r>
              <a:rPr lang="it-IT" sz="2800" dirty="0"/>
              <a:t> TM is </a:t>
            </a:r>
            <a:r>
              <a:rPr lang="it-IT" sz="2800" dirty="0" err="1"/>
              <a:t>valid</a:t>
            </a:r>
            <a:r>
              <a:rPr lang="it-IT" sz="2800" dirty="0"/>
              <a:t>, the </a:t>
            </a:r>
            <a:r>
              <a:rPr lang="it-IT" sz="2800" dirty="0" err="1"/>
              <a:t>question</a:t>
            </a:r>
            <a:r>
              <a:rPr lang="it-IT" sz="2800" dirty="0"/>
              <a:t> </a:t>
            </a:r>
            <a:r>
              <a:rPr lang="it-IT" sz="2800" dirty="0" err="1"/>
              <a:t>arises</a:t>
            </a:r>
            <a:r>
              <a:rPr lang="it-IT" sz="2800" dirty="0"/>
              <a:t> as to the «</a:t>
            </a:r>
            <a:r>
              <a:rPr lang="it-IT" sz="2800" dirty="0" err="1"/>
              <a:t>immunity</a:t>
            </a:r>
            <a:r>
              <a:rPr lang="it-IT" sz="2800" dirty="0"/>
              <a:t>» </a:t>
            </a:r>
            <a:r>
              <a:rPr lang="it-IT" sz="2800" dirty="0" err="1"/>
              <a:t>retained</a:t>
            </a:r>
            <a:r>
              <a:rPr lang="it-IT" sz="2800" dirty="0"/>
              <a:t> by the </a:t>
            </a:r>
            <a:r>
              <a:rPr lang="it-IT" sz="2800" dirty="0" err="1"/>
              <a:t>earlier</a:t>
            </a:r>
            <a:r>
              <a:rPr lang="it-IT" sz="2800" dirty="0"/>
              <a:t> </a:t>
            </a:r>
            <a:r>
              <a:rPr lang="it-IT" sz="2800" dirty="0" err="1"/>
              <a:t>right</a:t>
            </a:r>
            <a:r>
              <a:rPr lang="it-IT" sz="2800" dirty="0"/>
              <a:t>; </a:t>
            </a:r>
          </a:p>
          <a:p>
            <a:r>
              <a:rPr lang="it-IT" sz="2800" dirty="0"/>
              <a:t>The </a:t>
            </a:r>
            <a:r>
              <a:rPr lang="it-IT" sz="2800" dirty="0" err="1"/>
              <a:t>criterion</a:t>
            </a:r>
            <a:r>
              <a:rPr lang="it-IT" sz="2800" dirty="0"/>
              <a:t>: </a:t>
            </a:r>
            <a:r>
              <a:rPr lang="it-IT" sz="2800" dirty="0" err="1"/>
              <a:t>right</a:t>
            </a:r>
            <a:r>
              <a:rPr lang="it-IT" sz="2800" dirty="0"/>
              <a:t> to </a:t>
            </a:r>
            <a:r>
              <a:rPr lang="it-IT" sz="2800" dirty="0" err="1"/>
              <a:t>prohibit</a:t>
            </a:r>
            <a:r>
              <a:rPr lang="it-IT" sz="2800" dirty="0"/>
              <a:t> is required  for 1; </a:t>
            </a:r>
            <a:r>
              <a:rPr lang="it-IT" sz="2800" dirty="0" err="1"/>
              <a:t>recognition</a:t>
            </a:r>
            <a:r>
              <a:rPr lang="it-IT" sz="2800" dirty="0"/>
              <a:t> is </a:t>
            </a:r>
            <a:r>
              <a:rPr lang="it-IT" sz="2800" dirty="0" err="1"/>
              <a:t>sufficient</a:t>
            </a:r>
            <a:r>
              <a:rPr lang="it-IT" sz="2800" dirty="0"/>
              <a:t> for 2.</a:t>
            </a:r>
          </a:p>
        </p:txBody>
      </p:sp>
    </p:spTree>
    <p:extLst>
      <p:ext uri="{BB962C8B-B14F-4D97-AF65-F5344CB8AC3E}">
        <p14:creationId xmlns:p14="http://schemas.microsoft.com/office/powerpoint/2010/main" val="3236105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F94F43-1B91-9713-29E0-EDD337AB7325}"/>
              </a:ext>
            </a:extLst>
          </p:cNvPr>
          <p:cNvSpPr>
            <a:spLocks noGrp="1"/>
          </p:cNvSpPr>
          <p:nvPr>
            <p:ph type="title"/>
          </p:nvPr>
        </p:nvSpPr>
        <p:spPr/>
        <p:txBody>
          <a:bodyPr>
            <a:normAutofit fontScale="90000"/>
          </a:bodyPr>
          <a:lstStyle/>
          <a:p>
            <a:r>
              <a:rPr lang="it-IT" dirty="0"/>
              <a:t>An (</a:t>
            </a:r>
            <a:r>
              <a:rPr lang="it-IT" dirty="0" err="1"/>
              <a:t>apparently</a:t>
            </a:r>
            <a:r>
              <a:rPr lang="it-IT" dirty="0"/>
              <a:t>) </a:t>
            </a:r>
            <a:r>
              <a:rPr lang="it-IT" dirty="0" err="1"/>
              <a:t>complicated</a:t>
            </a:r>
            <a:r>
              <a:rPr lang="it-IT" dirty="0"/>
              <a:t> set of </a:t>
            </a:r>
            <a:r>
              <a:rPr lang="it-IT" dirty="0" err="1"/>
              <a:t>facts</a:t>
            </a:r>
            <a:endParaRPr lang="it-IT" dirty="0"/>
          </a:p>
        </p:txBody>
      </p:sp>
      <p:sp>
        <p:nvSpPr>
          <p:cNvPr id="3" name="Segnaposto contenuto 2">
            <a:extLst>
              <a:ext uri="{FF2B5EF4-FFF2-40B4-BE49-F238E27FC236}">
                <a16:creationId xmlns:a16="http://schemas.microsoft.com/office/drawing/2014/main" id="{405F0F43-7B12-7038-2881-3B407C1BD5D9}"/>
              </a:ext>
            </a:extLst>
          </p:cNvPr>
          <p:cNvSpPr>
            <a:spLocks noGrp="1"/>
          </p:cNvSpPr>
          <p:nvPr>
            <p:ph idx="1"/>
          </p:nvPr>
        </p:nvSpPr>
        <p:spPr/>
        <p:txBody>
          <a:bodyPr>
            <a:normAutofit/>
          </a:bodyPr>
          <a:lstStyle/>
          <a:p>
            <a:pPr marL="0" lvl="0" indent="0" algn="just">
              <a:lnSpc>
                <a:spcPct val="115000"/>
              </a:lnSpc>
              <a:buNone/>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Parties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plaintiff company X belonging to brother 1 and proprietor of a 2008 registered TM; defendant CCC belonging to Y and Z, sons of brother 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The facts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brothers 1 and 2 operated jointly the business 1968-77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1975 Brother 1 creates company X</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Brother 2 continues alone in an entity with the same names as originally used in 1968</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1995: Brother 2 dies; sons Y and Z continue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2008 X (Brother 1) registers TM “corresponding to the common surname” in the Netherlands</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Proceedings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 X acts against Y and Z </a:t>
            </a:r>
            <a:endParaRPr lang="it-IT" sz="18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pPr>
            <a:r>
              <a:rPr lang="it-IT" sz="1800" b="1" dirty="0">
                <a:effectLst/>
                <a:latin typeface="Calibri" panose="020F0502020204030204" pitchFamily="34" charset="0"/>
                <a:ea typeface="Times New Roman" panose="02020603050405020304" pitchFamily="18" charset="0"/>
                <a:cs typeface="Times New Roman" panose="02020603050405020304" pitchFamily="18" charset="0"/>
              </a:rPr>
              <a:t>b) </a:t>
            </a:r>
            <a:r>
              <a:rPr lang="en-US" sz="1800" b="1" dirty="0">
                <a:effectLst/>
                <a:latin typeface="Times New Roman" panose="02020603050405020304" pitchFamily="18" charset="0"/>
                <a:ea typeface="Times New Roman" panose="02020603050405020304" pitchFamily="18" charset="0"/>
              </a:rPr>
              <a:t>Defenses by Y and Z: i. Art. 6(2) 2008 D. (Art. 14.3) EUTMD); and ii. acquiescence </a:t>
            </a:r>
            <a:endParaRPr lang="it-IT" dirty="0"/>
          </a:p>
        </p:txBody>
      </p:sp>
    </p:spTree>
    <p:extLst>
      <p:ext uri="{BB962C8B-B14F-4D97-AF65-F5344CB8AC3E}">
        <p14:creationId xmlns:p14="http://schemas.microsoft.com/office/powerpoint/2010/main" val="122628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97FB67-6528-52DA-0429-BFC4A4EA61F5}"/>
              </a:ext>
            </a:extLst>
          </p:cNvPr>
          <p:cNvSpPr>
            <a:spLocks noGrp="1"/>
          </p:cNvSpPr>
          <p:nvPr>
            <p:ph type="title"/>
          </p:nvPr>
        </p:nvSpPr>
        <p:spPr/>
        <p:txBody>
          <a:bodyPr>
            <a:normAutofit fontScale="90000"/>
          </a:bodyPr>
          <a:lstStyle/>
          <a:p>
            <a:r>
              <a:rPr lang="it-IT" dirty="0"/>
              <a:t>The </a:t>
            </a:r>
            <a:r>
              <a:rPr lang="it-IT" dirty="0" err="1"/>
              <a:t>questions</a:t>
            </a:r>
            <a:r>
              <a:rPr lang="it-IT" dirty="0"/>
              <a:t> to the EU Court: the first one</a:t>
            </a:r>
          </a:p>
        </p:txBody>
      </p:sp>
      <p:sp>
        <p:nvSpPr>
          <p:cNvPr id="3" name="Segnaposto contenuto 2">
            <a:extLst>
              <a:ext uri="{FF2B5EF4-FFF2-40B4-BE49-F238E27FC236}">
                <a16:creationId xmlns:a16="http://schemas.microsoft.com/office/drawing/2014/main" id="{DC3672EF-E4AD-001F-8292-97DE51515D55}"/>
              </a:ext>
            </a:extLst>
          </p:cNvPr>
          <p:cNvSpPr>
            <a:spLocks noGrp="1"/>
          </p:cNvSpPr>
          <p:nvPr>
            <p:ph idx="1"/>
          </p:nvPr>
        </p:nvSpPr>
        <p:spPr/>
        <p:txBody>
          <a:bodyPr>
            <a:normAutofit fontScale="92500" lnSpcReduction="10000"/>
          </a:bodyPr>
          <a:lstStyle/>
          <a:p>
            <a:pPr indent="449580" algn="just"/>
            <a:endParaRPr lang="en-US" sz="2400" b="1" dirty="0">
              <a:effectLst/>
              <a:latin typeface="Times New Roman" panose="02020603050405020304" pitchFamily="18" charset="0"/>
              <a:ea typeface="Times New Roman" panose="02020603050405020304" pitchFamily="18" charset="0"/>
            </a:endParaRPr>
          </a:p>
          <a:p>
            <a:pPr indent="449580" algn="just"/>
            <a:r>
              <a:rPr lang="en-US" sz="2400" b="1" dirty="0">
                <a:effectLst/>
                <a:latin typeface="Times New Roman" panose="02020603050405020304" pitchFamily="18" charset="0"/>
                <a:ea typeface="Times New Roman" panose="02020603050405020304" pitchFamily="18" charset="0"/>
              </a:rPr>
              <a:t>Q1) does the Art 6(2) defense require the holder of “an earlier right which applies in a particular locality” to have the “right to prohibit” use of the junior TM X or is mere “recognition” sufficient?</a:t>
            </a:r>
          </a:p>
          <a:p>
            <a:pPr indent="449580" algn="just"/>
            <a:r>
              <a:rPr lang="en-US" sz="2400" b="1" dirty="0">
                <a:effectLst/>
                <a:latin typeface="Times New Roman" panose="02020603050405020304" pitchFamily="18" charset="0"/>
                <a:ea typeface="Times New Roman" panose="02020603050405020304" pitchFamily="18" charset="0"/>
              </a:rPr>
              <a:t>Plain sailing for this question: here we do not have a case in which X and Y invoke a ground of invalidity of X’s 1975 trademark; therefore recognition, rather than right to prohibit, is sufficient (paras 46, 47); </a:t>
            </a:r>
            <a:endParaRPr lang="it-IT" sz="2400" dirty="0">
              <a:effectLst/>
              <a:latin typeface="Times New Roman" panose="02020603050405020304" pitchFamily="18" charset="0"/>
              <a:ea typeface="Times New Roman" panose="02020603050405020304" pitchFamily="18" charset="0"/>
            </a:endParaRPr>
          </a:p>
          <a:p>
            <a:pPr indent="449580" algn="just"/>
            <a:r>
              <a:rPr lang="en-US" sz="2400" b="1" dirty="0">
                <a:effectLst/>
                <a:latin typeface="Times New Roman" panose="02020603050405020304" pitchFamily="18" charset="0"/>
                <a:ea typeface="Times New Roman" panose="02020603050405020304" pitchFamily="18" charset="0"/>
              </a:rPr>
              <a:t>How art. 14(3) EUTMD fits a) the scheme of the Directive, Arts 10(2) and (4) EUTMs [and Arts 9(2) and (4) EUTMR] b) TRIPs, Art. 16; and c) art. 8 Paris </a:t>
            </a:r>
            <a:endParaRPr lang="it-IT" sz="2400" dirty="0">
              <a:latin typeface="Times New Roman" panose="02020603050405020304" pitchFamily="18" charset="0"/>
              <a:ea typeface="Times New Roman" panose="02020603050405020304" pitchFamily="18" charset="0"/>
            </a:endParaRPr>
          </a:p>
          <a:p>
            <a:pPr indent="449580" algn="just"/>
            <a:r>
              <a:rPr lang="en-US" sz="2400" b="1" dirty="0">
                <a:effectLst/>
                <a:latin typeface="Times New Roman" panose="02020603050405020304" pitchFamily="18" charset="0"/>
                <a:ea typeface="Times New Roman" panose="02020603050405020304" pitchFamily="18" charset="0"/>
              </a:rPr>
              <a:t>with a few words on the Italian angle,  paras 50-51</a:t>
            </a:r>
            <a:endParaRPr lang="it-IT" sz="2400" dirty="0"/>
          </a:p>
        </p:txBody>
      </p:sp>
    </p:spTree>
    <p:extLst>
      <p:ext uri="{BB962C8B-B14F-4D97-AF65-F5344CB8AC3E}">
        <p14:creationId xmlns:p14="http://schemas.microsoft.com/office/powerpoint/2010/main" val="106014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47D72E-44C5-3CE8-203A-E76DCC009874}"/>
              </a:ext>
            </a:extLst>
          </p:cNvPr>
          <p:cNvSpPr>
            <a:spLocks noGrp="1"/>
          </p:cNvSpPr>
          <p:nvPr>
            <p:ph type="title"/>
          </p:nvPr>
        </p:nvSpPr>
        <p:spPr/>
        <p:txBody>
          <a:bodyPr/>
          <a:lstStyle/>
          <a:p>
            <a:r>
              <a:rPr lang="it-IT" dirty="0"/>
              <a:t>The second </a:t>
            </a:r>
            <a:r>
              <a:rPr lang="it-IT" dirty="0" err="1"/>
              <a:t>question</a:t>
            </a:r>
            <a:endParaRPr lang="it-IT" dirty="0"/>
          </a:p>
        </p:txBody>
      </p:sp>
      <p:sp>
        <p:nvSpPr>
          <p:cNvPr id="3" name="Segnaposto contenuto 2">
            <a:extLst>
              <a:ext uri="{FF2B5EF4-FFF2-40B4-BE49-F238E27FC236}">
                <a16:creationId xmlns:a16="http://schemas.microsoft.com/office/drawing/2014/main" id="{5494E0D5-A69A-48D8-3073-25648B22FC28}"/>
              </a:ext>
            </a:extLst>
          </p:cNvPr>
          <p:cNvSpPr>
            <a:spLocks noGrp="1"/>
          </p:cNvSpPr>
          <p:nvPr>
            <p:ph idx="1"/>
          </p:nvPr>
        </p:nvSpPr>
        <p:spPr/>
        <p:txBody>
          <a:bodyPr>
            <a:normAutofit/>
          </a:bodyPr>
          <a:lstStyle/>
          <a:p>
            <a:pPr marL="742950" lvl="1" indent="-285750" algn="just">
              <a:lnSpc>
                <a:spcPct val="115000"/>
              </a:lnSpc>
              <a:spcAft>
                <a:spcPts val="1000"/>
              </a:spcAft>
              <a:buFont typeface="+mj-lt"/>
              <a:buAutoNum type="alphaLcPeriod"/>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mj-lt"/>
              <a:buAutoNum type="alphaL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what if X, on top of his 2008 TM, has rights (as under item 2. of the set of facts) which are “even earlier” than Y and Z’s right, on the one hand; and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mj-lt"/>
              <a:buAutoNum type="alphaLcPeriod"/>
            </a:pPr>
            <a:r>
              <a:rPr lang="en-US" sz="2400" b="1" dirty="0">
                <a:effectLst/>
                <a:latin typeface="Times New Roman" panose="02020603050405020304" pitchFamily="18" charset="0"/>
                <a:ea typeface="Times New Roman" panose="02020603050405020304" pitchFamily="18" charset="0"/>
              </a:rPr>
              <a:t>What if X acquiesced to Y and Z’s use by accepting use by Brother 1 and his sons from 2008 (or 1975?),on the other hand;</a:t>
            </a:r>
            <a:endParaRPr lang="it-IT" sz="2400" dirty="0"/>
          </a:p>
        </p:txBody>
      </p:sp>
    </p:spTree>
    <p:extLst>
      <p:ext uri="{BB962C8B-B14F-4D97-AF65-F5344CB8AC3E}">
        <p14:creationId xmlns:p14="http://schemas.microsoft.com/office/powerpoint/2010/main" val="209565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1E9979-A68F-5BBD-7DDF-0225C4219DF0}"/>
              </a:ext>
            </a:extLst>
          </p:cNvPr>
          <p:cNvSpPr>
            <a:spLocks noGrp="1"/>
          </p:cNvSpPr>
          <p:nvPr>
            <p:ph type="title"/>
          </p:nvPr>
        </p:nvSpPr>
        <p:spPr/>
        <p:txBody>
          <a:bodyPr>
            <a:normAutofit fontScale="90000"/>
          </a:bodyPr>
          <a:lstStyle/>
          <a:p>
            <a:r>
              <a:rPr lang="it-IT" dirty="0"/>
              <a:t>«</a:t>
            </a:r>
            <a:r>
              <a:rPr lang="it-IT" dirty="0" err="1"/>
              <a:t>outside</a:t>
            </a:r>
            <a:r>
              <a:rPr lang="it-IT" dirty="0"/>
              <a:t> the </a:t>
            </a:r>
            <a:r>
              <a:rPr lang="it-IT" dirty="0" err="1"/>
              <a:t>remit</a:t>
            </a:r>
            <a:r>
              <a:rPr lang="it-IT" dirty="0"/>
              <a:t> of the EU Court»</a:t>
            </a:r>
          </a:p>
        </p:txBody>
      </p:sp>
      <p:sp>
        <p:nvSpPr>
          <p:cNvPr id="3" name="Segnaposto contenuto 2">
            <a:extLst>
              <a:ext uri="{FF2B5EF4-FFF2-40B4-BE49-F238E27FC236}">
                <a16:creationId xmlns:a16="http://schemas.microsoft.com/office/drawing/2014/main" id="{78C0DB62-5842-1684-FCAC-75D1AC3F8932}"/>
              </a:ext>
            </a:extLst>
          </p:cNvPr>
          <p:cNvSpPr>
            <a:spLocks noGrp="1"/>
          </p:cNvSpPr>
          <p:nvPr>
            <p:ph idx="1"/>
          </p:nvPr>
        </p:nvSpPr>
        <p:spPr/>
        <p:txBody>
          <a:bodyPr>
            <a:normAutofit fontScale="92500" lnSpcReduction="20000"/>
          </a:bodyPr>
          <a:lstStyle/>
          <a:p>
            <a:pPr algn="just"/>
            <a:endParaRPr lang="en-US" sz="2000" b="1"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This would have been a harder nut to crack; to establish whether X may still prevail under a., we might wish to know: </a:t>
            </a:r>
            <a:endParaRPr lang="it-IT" sz="2000" dirty="0">
              <a:effectLst/>
              <a:latin typeface="Times New Roman" panose="02020603050405020304" pitchFamily="18" charset="0"/>
              <a:ea typeface="Times New Roman" panose="02020603050405020304" pitchFamily="18" charset="0"/>
            </a:endParaRPr>
          </a:p>
          <a:p>
            <a:pPr lvl="1" algn="just"/>
            <a:r>
              <a:rPr lang="en-US" sz="2000" b="1" dirty="0">
                <a:effectLst/>
                <a:latin typeface="Times New Roman" panose="02020603050405020304" pitchFamily="18" charset="0"/>
                <a:ea typeface="Times New Roman" panose="02020603050405020304" pitchFamily="18" charset="0"/>
              </a:rPr>
              <a:t>whether X’s “even earlier” right must entitle him to prohibit Y and Z’s use; or</a:t>
            </a:r>
            <a:endParaRPr lang="it-IT" sz="2000" dirty="0">
              <a:effectLst/>
              <a:latin typeface="Times New Roman" panose="02020603050405020304" pitchFamily="18" charset="0"/>
              <a:ea typeface="Times New Roman" panose="02020603050405020304" pitchFamily="18" charset="0"/>
            </a:endParaRPr>
          </a:p>
          <a:p>
            <a:pPr lvl="1" algn="just"/>
            <a:r>
              <a:rPr lang="en-US" sz="2000" b="1" dirty="0">
                <a:effectLst/>
                <a:latin typeface="Times New Roman" panose="02020603050405020304" pitchFamily="18" charset="0"/>
                <a:ea typeface="Times New Roman" panose="02020603050405020304" pitchFamily="18" charset="0"/>
              </a:rPr>
              <a:t>Is it sufficient that the even earlier right just entitles him to continue alongside X and Y(as here: par. 56);</a:t>
            </a:r>
            <a:endParaRPr lang="it-IT"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this is not the end of the story, because we must also consider b., acquiescence</a:t>
            </a:r>
            <a:endParaRPr lang="it-IT" sz="2000" dirty="0">
              <a:effectLst/>
              <a:latin typeface="Times New Roman" panose="02020603050405020304" pitchFamily="18" charset="0"/>
              <a:ea typeface="Times New Roman" panose="02020603050405020304" pitchFamily="18" charset="0"/>
            </a:endParaRPr>
          </a:p>
          <a:p>
            <a:pPr algn="just"/>
            <a:r>
              <a:rPr lang="en-US" sz="2000" b="1" dirty="0">
                <a:effectLst/>
                <a:latin typeface="Times New Roman" panose="02020603050405020304" pitchFamily="18" charset="0"/>
                <a:ea typeface="Times New Roman" panose="02020603050405020304" pitchFamily="18" charset="0"/>
              </a:rPr>
              <a:t>Except this is not a matter for EU law, but for member States’ laws; EU law deals with earlier rights v TM par. 60; not earlier rights among themselves par. 57 (see Fincas C-328/06);</a:t>
            </a:r>
          </a:p>
          <a:p>
            <a:pPr algn="just"/>
            <a:r>
              <a:rPr lang="en-US" sz="2000" b="1" dirty="0">
                <a:latin typeface="Times New Roman" panose="02020603050405020304" pitchFamily="18" charset="0"/>
              </a:rPr>
              <a:t>Incidentally, under Italian law the holder of the earlier right cannot avail itself of the defence if there was an ‘even earlier right’ (dictum in Trib. Torino 31 May 2022, “Castella”), for which use by itself is not sufficient, a minimum of recognition being rather required (</a:t>
            </a:r>
            <a:r>
              <a:rPr lang="en-US" sz="2000" b="1" dirty="0" err="1">
                <a:latin typeface="Times New Roman" panose="02020603050405020304" pitchFamily="18" charset="0"/>
              </a:rPr>
              <a:t>Cartella</a:t>
            </a:r>
            <a:r>
              <a:rPr lang="en-US" sz="2000" b="1" dirty="0">
                <a:latin typeface="Times New Roman" panose="02020603050405020304" pitchFamily="18" charset="0"/>
              </a:rPr>
              <a:t> 2006, 45)</a:t>
            </a:r>
            <a:endParaRPr lang="it-IT" sz="2000" dirty="0"/>
          </a:p>
        </p:txBody>
      </p:sp>
    </p:spTree>
    <p:extLst>
      <p:ext uri="{BB962C8B-B14F-4D97-AF65-F5344CB8AC3E}">
        <p14:creationId xmlns:p14="http://schemas.microsoft.com/office/powerpoint/2010/main" val="232893351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TotalTime>
  <Words>1995</Words>
  <Application>Microsoft Office PowerPoint</Application>
  <PresentationFormat>Diavoorstelling (4:3)</PresentationFormat>
  <Paragraphs>140</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Times New Roman</vt:lpstr>
      <vt:lpstr>Tema di Office</vt:lpstr>
      <vt:lpstr>Trademarks, Trade Names and Other Earlier Rights in a Particular Locality</vt:lpstr>
      <vt:lpstr>A recent case: «Classic Coach Co.» 2022</vt:lpstr>
      <vt:lpstr>A matrix of the rules for the first question</vt:lpstr>
      <vt:lpstr>Relevant provisions</vt:lpstr>
      <vt:lpstr>Why is it easy to distinguish between the two sets of rules?</vt:lpstr>
      <vt:lpstr>An (apparently) complicated set of facts</vt:lpstr>
      <vt:lpstr>The questions to the EU Court: the first one</vt:lpstr>
      <vt:lpstr>The second question</vt:lpstr>
      <vt:lpstr>«outside the remit of the EU Court»</vt:lpstr>
      <vt:lpstr>«other issues» (and «ramifications»)</vt:lpstr>
      <vt:lpstr>«other issues» (and «ramifications»)</vt:lpstr>
      <vt:lpstr>«other issues» (and «ramifications»)</vt:lpstr>
      <vt:lpstr>PowerPoint-presentatie</vt:lpstr>
      <vt:lpstr>PowerPoint-presentatie</vt:lpstr>
      <vt:lpstr>PowerPoint-presentatie</vt:lpstr>
      <vt:lpstr>PowerPoint-presentatie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Registered Trademarks and Indications of Geographical Origin</dc:title>
  <dc:creator>Ricolfi</dc:creator>
  <cp:lastModifiedBy>Charlotte</cp:lastModifiedBy>
  <cp:revision>63</cp:revision>
  <dcterms:created xsi:type="dcterms:W3CDTF">2015-10-07T06:35:56Z</dcterms:created>
  <dcterms:modified xsi:type="dcterms:W3CDTF">2023-01-09T18:29:38Z</dcterms:modified>
</cp:coreProperties>
</file>