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4" r:id="rId3"/>
    <p:sldId id="283" r:id="rId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100"/>
    <a:srgbClr val="007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8"/>
    <p:restoredTop sz="96405"/>
  </p:normalViewPr>
  <p:slideViewPr>
    <p:cSldViewPr snapToGrid="0" snapToObjects="1">
      <p:cViewPr varScale="1">
        <p:scale>
          <a:sx n="67" d="100"/>
          <a:sy n="67" d="100"/>
        </p:scale>
        <p:origin x="4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>
            <a:extLst>
              <a:ext uri="{FF2B5EF4-FFF2-40B4-BE49-F238E27FC236}">
                <a16:creationId xmlns:a16="http://schemas.microsoft.com/office/drawing/2014/main" id="{D12919C1-5E07-1849-BAE9-F0EDA85BBB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BCE79A5-11A7-DD4F-B1AC-2134AD2020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44000" y="293914"/>
            <a:ext cx="10800000" cy="2412000"/>
          </a:xfrm>
        </p:spPr>
        <p:txBody>
          <a:bodyPr anchor="b">
            <a:norm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 Open Sans </a:t>
            </a:r>
            <a:r>
              <a:rPr lang="nl-NL" dirty="0" err="1"/>
              <a:t>Bold</a:t>
            </a:r>
            <a:r>
              <a:rPr lang="nl-NL" dirty="0"/>
              <a:t> 48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3B87F42-9CAE-514A-BEFA-D22E323088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44000" y="3309257"/>
            <a:ext cx="10800000" cy="1232264"/>
          </a:xfrm>
          <a:noFill/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 i="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ts val="22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>
                <a:effectLst/>
                <a:latin typeface="Open Sans" panose="020B0606030504020204" pitchFamily="34" charset="0"/>
              </a:rPr>
              <a:t>Datum presentatie + </a:t>
            </a:r>
            <a:r>
              <a:rPr lang="nl-NL" dirty="0" err="1">
                <a:effectLst/>
                <a:latin typeface="Open Sans" panose="020B0606030504020204" pitchFamily="34" charset="0"/>
              </a:rPr>
              <a:t>Evt</a:t>
            </a:r>
            <a:r>
              <a:rPr lang="nl-NL" dirty="0">
                <a:effectLst/>
                <a:latin typeface="Open Sans" panose="020B0606030504020204" pitchFamily="34" charset="0"/>
              </a:rPr>
              <a:t> naam presentator + Vrije tekstregel &gt; 3 regels Open Sans </a:t>
            </a:r>
            <a:r>
              <a:rPr lang="nl-NL" dirty="0" err="1">
                <a:effectLst/>
                <a:latin typeface="Open Sans" panose="020B0606030504020204" pitchFamily="34" charset="0"/>
              </a:rPr>
              <a:t>Regular</a:t>
            </a:r>
            <a:r>
              <a:rPr lang="nl-NL" dirty="0">
                <a:effectLst/>
                <a:latin typeface="Open Sans" panose="020B0606030504020204" pitchFamily="34" charset="0"/>
              </a:rPr>
              <a:t> 18 </a:t>
            </a:r>
            <a:r>
              <a:rPr lang="nl-NL" dirty="0" err="1">
                <a:effectLst/>
                <a:latin typeface="Open Sans" panose="020B0606030504020204" pitchFamily="34" charset="0"/>
              </a:rPr>
              <a:t>pt</a:t>
            </a:r>
            <a:endParaRPr lang="nl-NL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052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>
            <a:extLst>
              <a:ext uri="{FF2B5EF4-FFF2-40B4-BE49-F238E27FC236}">
                <a16:creationId xmlns:a16="http://schemas.microsoft.com/office/drawing/2014/main" id="{A7D32B96-F5B0-804E-AFB8-D753F5E344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E2D77B-124B-7142-8970-6E4D9C2C6A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4000" y="248478"/>
            <a:ext cx="10800000" cy="1023731"/>
          </a:xfrm>
        </p:spPr>
        <p:txBody>
          <a:bodyPr anchor="b"/>
          <a:lstStyle>
            <a:lvl1pPr>
              <a:lnSpc>
                <a:spcPts val="2800"/>
              </a:lnSpc>
              <a:defRPr sz="2200" b="1" i="0" cap="none" baseline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dirty="0"/>
              <a:t>Vervolgpagina   Titel Open Sans </a:t>
            </a:r>
            <a:r>
              <a:rPr lang="nl-NL" dirty="0" err="1"/>
              <a:t>bold</a:t>
            </a:r>
            <a:r>
              <a:rPr lang="nl-NL" dirty="0"/>
              <a:t> 22 </a:t>
            </a:r>
            <a:r>
              <a:rPr lang="nl-NL" dirty="0" err="1"/>
              <a:t>pt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91D810-E01C-AE4C-A0BF-44223AC21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44000" y="1490871"/>
            <a:ext cx="10800000" cy="392595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>
                <a:effectLst/>
                <a:latin typeface="Open Sans" panose="020B0606030504020204" pitchFamily="34" charset="0"/>
              </a:rPr>
              <a:t>Tekst   Open Sans 18 </a:t>
            </a:r>
            <a:r>
              <a:rPr lang="nl-NL" dirty="0" err="1">
                <a:effectLst/>
                <a:latin typeface="Open Sans" panose="020B0606030504020204" pitchFamily="34" charset="0"/>
              </a:rPr>
              <a:t>pt</a:t>
            </a:r>
            <a:r>
              <a:rPr lang="nl-NL" dirty="0">
                <a:effectLst/>
                <a:latin typeface="Open Sans" panose="020B0606030504020204" pitchFamily="34" charset="0"/>
              </a:rPr>
              <a:t> 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5029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44F2E0-B485-D348-9B43-63297298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23F38E4-0C5B-D947-87CB-96A5FFC3E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Basistekst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5565655-CD4D-D04D-A6D2-BD1334E000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nl-NL" noProof="1"/>
              <a:t>[Voettekst]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E2873EE-8692-7946-9DAD-5B853030D8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03920" y="6356350"/>
            <a:ext cx="2225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pPr algn="r"/>
            <a:fld id="{2923B9C5-BE15-4844-92EA-6B5A4B794705}" type="datetime4">
              <a:rPr lang="nl-NL" noProof="1" smtClean="0"/>
              <a:pPr algn="r"/>
              <a:t>15 september 2023</a:t>
            </a:fld>
            <a:endParaRPr lang="nl-NL" noProof="1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7BF703-6F19-D942-90CE-542AC34B5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28960" y="6356350"/>
            <a:ext cx="624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</a:defRPr>
            </a:lvl1pPr>
          </a:lstStyle>
          <a:p>
            <a:r>
              <a:rPr lang="nl-NL" noProof="1">
                <a:solidFill>
                  <a:schemeClr val="accent1"/>
                </a:solidFill>
              </a:rPr>
              <a:t>|</a:t>
            </a:r>
            <a:r>
              <a:rPr lang="nl-NL" noProof="1"/>
              <a:t> </a:t>
            </a:r>
            <a:fld id="{1336C48C-F87C-4E4B-81EF-5027B17D1F61}" type="slidenum">
              <a:rPr lang="nl-NL" noProof="1" smtClean="0"/>
              <a:pPr/>
              <a:t>‹#›</a:t>
            </a:fld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1611064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6689ED-46E6-624B-BBA5-2F72709DED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Sustainable</a:t>
            </a:r>
            <a:r>
              <a:rPr lang="nl-NL" dirty="0"/>
              <a:t> </a:t>
            </a:r>
            <a:r>
              <a:rPr lang="nl-NL" dirty="0" err="1"/>
              <a:t>Reuses</a:t>
            </a:r>
            <a:r>
              <a:rPr lang="nl-NL" dirty="0"/>
              <a:t> of </a:t>
            </a:r>
            <a:r>
              <a:rPr lang="nl-NL" dirty="0" err="1"/>
              <a:t>Branded</a:t>
            </a:r>
            <a:r>
              <a:rPr lang="nl-NL" dirty="0"/>
              <a:t> </a:t>
            </a:r>
            <a:r>
              <a:rPr lang="nl-NL" dirty="0" err="1"/>
              <a:t>Goods</a:t>
            </a:r>
            <a:r>
              <a:rPr lang="nl-NL" dirty="0"/>
              <a:t>: </a:t>
            </a:r>
            <a:r>
              <a:rPr lang="nl-NL" dirty="0" err="1"/>
              <a:t>Infringement</a:t>
            </a:r>
            <a:r>
              <a:rPr lang="nl-NL" dirty="0"/>
              <a:t> or </a:t>
            </a:r>
            <a:r>
              <a:rPr lang="nl-NL" dirty="0" err="1"/>
              <a:t>Exhaustion</a:t>
            </a:r>
            <a:r>
              <a:rPr lang="nl-NL" dirty="0"/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245810B-2584-DD4C-AB98-66A720C8C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4000" y="3309256"/>
            <a:ext cx="10800000" cy="2167907"/>
          </a:xfrm>
        </p:spPr>
        <p:txBody>
          <a:bodyPr>
            <a:normAutofit/>
          </a:bodyPr>
          <a:lstStyle/>
          <a:p>
            <a:r>
              <a:rPr lang="nl-NL" b="1" dirty="0"/>
              <a:t>Dirk Visser</a:t>
            </a:r>
          </a:p>
          <a:p>
            <a:r>
              <a:rPr lang="nl-NL" b="1" dirty="0"/>
              <a:t>Irene </a:t>
            </a:r>
            <a:r>
              <a:rPr lang="nl-NL" b="1" dirty="0" err="1"/>
              <a:t>Calboli</a:t>
            </a:r>
            <a:endParaRPr lang="nl-NL" b="1" dirty="0"/>
          </a:p>
          <a:p>
            <a:r>
              <a:rPr lang="nl-NL" b="1" dirty="0"/>
              <a:t>Martin </a:t>
            </a:r>
            <a:r>
              <a:rPr lang="nl-NL" b="1" dirty="0" err="1"/>
              <a:t>Senftleben</a:t>
            </a:r>
            <a:endParaRPr lang="nl-NL" b="1" dirty="0"/>
          </a:p>
          <a:p>
            <a:r>
              <a:rPr lang="nl-NL" sz="1600" dirty="0"/>
              <a:t>Chair: Charlotte </a:t>
            </a:r>
            <a:r>
              <a:rPr lang="nl-NL" sz="1600" dirty="0" err="1"/>
              <a:t>Vrendenbarg</a:t>
            </a:r>
            <a:r>
              <a:rPr lang="nl-NL" dirty="0"/>
              <a:t>				</a:t>
            </a:r>
          </a:p>
          <a:p>
            <a:r>
              <a:rPr lang="nl-NL" dirty="0"/>
              <a:t>					</a:t>
            </a:r>
            <a:r>
              <a:rPr lang="nl-NL" sz="1400" dirty="0"/>
              <a:t>TLI Conference 15-16 September 2023, Erasmus University, Rotterdam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085157F-258B-904E-52F0-CB7BB4D63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802" y="3036597"/>
            <a:ext cx="2880000" cy="176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29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104C0B-C2F3-15C7-00BB-831349129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Upcycling</a:t>
            </a:r>
            <a:r>
              <a:rPr lang="nl-NL" dirty="0"/>
              <a:t> &amp; Trademark </a:t>
            </a:r>
            <a:r>
              <a:rPr lang="nl-NL" dirty="0" err="1"/>
              <a:t>Law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A59DBE-50D6-8AD5-DCFB-0CFDB3CE9D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b="1" dirty="0"/>
              <a:t>Upcycling= the process of modifying original </a:t>
            </a:r>
          </a:p>
          <a:p>
            <a:r>
              <a:rPr lang="en-US" sz="2400" b="1" dirty="0"/>
              <a:t>branded products into new products for resale</a:t>
            </a:r>
          </a:p>
          <a:p>
            <a:endParaRPr lang="en-US" sz="2400" b="1" dirty="0"/>
          </a:p>
          <a:p>
            <a:r>
              <a:rPr lang="en-US" sz="2400" b="1" dirty="0"/>
              <a:t>Options:</a:t>
            </a:r>
          </a:p>
          <a:p>
            <a:r>
              <a:rPr lang="en-US" sz="2400" dirty="0"/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Removal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of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the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original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trademark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Keep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the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original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trademark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using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a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disclaime</a:t>
            </a:r>
            <a:r>
              <a:rPr lang="nl-NL" sz="2400" dirty="0">
                <a:solidFill>
                  <a:srgbClr val="000000">
                    <a:tint val="75000"/>
                  </a:srgbClr>
                </a:solidFill>
              </a:rPr>
              <a:t>r or label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Keep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the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original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trademark without </a:t>
            </a:r>
            <a:r>
              <a:rPr kumimoji="0" lang="nl-NL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using</a:t>
            </a: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 a disclaimer or label</a:t>
            </a:r>
          </a:p>
          <a:p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Impact of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dirty="0" err="1"/>
              <a:t>exhaustion</a:t>
            </a:r>
            <a:r>
              <a:rPr lang="nl-NL" sz="2400" b="1" dirty="0"/>
              <a:t> doctrine on </a:t>
            </a:r>
            <a:r>
              <a:rPr lang="nl-NL" sz="2400" b="1" dirty="0" err="1"/>
              <a:t>upcycling</a:t>
            </a:r>
            <a:endParaRPr lang="nl-NL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b="1" dirty="0"/>
              <a:t>More </a:t>
            </a:r>
            <a:r>
              <a:rPr lang="nl-NL" sz="2400" b="1" dirty="0" err="1"/>
              <a:t>effective</a:t>
            </a:r>
            <a:r>
              <a:rPr lang="nl-NL" sz="2400" b="1" dirty="0"/>
              <a:t> trademark </a:t>
            </a:r>
            <a:r>
              <a:rPr lang="nl-NL" sz="2400" b="1" dirty="0" err="1"/>
              <a:t>defences</a:t>
            </a:r>
            <a:r>
              <a:rPr lang="nl-NL" sz="2400" b="1" dirty="0"/>
              <a:t> </a:t>
            </a:r>
            <a:r>
              <a:rPr lang="nl-NL" sz="2400" b="1" dirty="0" err="1"/>
              <a:t>available</a:t>
            </a:r>
            <a:r>
              <a:rPr lang="nl-NL" sz="2400" b="1" dirty="0"/>
              <a:t>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ECCE8A5-C6BD-52E4-6B6C-8B7E53C22B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006" y="606315"/>
            <a:ext cx="3346994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21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3C003-05A7-BC5C-D8C5-64BD20A9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Part </a:t>
            </a:r>
            <a:r>
              <a:rPr lang="nl-NL" dirty="0"/>
              <a:t>II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C33CCB6-E272-446B-50AB-091F6E764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4000" y="1403927"/>
            <a:ext cx="10800000" cy="4119418"/>
          </a:xfrm>
        </p:spPr>
        <p:txBody>
          <a:bodyPr>
            <a:norm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nl-NL" sz="2400" b="1" dirty="0"/>
              <a:t>Focus on </a:t>
            </a:r>
            <a:r>
              <a:rPr lang="nl-NL" sz="2400" b="1" u="sng" dirty="0" err="1"/>
              <a:t>Upcycling</a:t>
            </a:r>
            <a:r>
              <a:rPr lang="nl-NL" sz="2400" b="1" dirty="0"/>
              <a:t> </a:t>
            </a:r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the</a:t>
            </a:r>
            <a:r>
              <a:rPr lang="nl-NL" sz="2400" b="1" dirty="0"/>
              <a:t> </a:t>
            </a:r>
            <a:r>
              <a:rPr lang="nl-NL" sz="2400" b="1" u="sng" dirty="0"/>
              <a:t>Doctrine of </a:t>
            </a:r>
            <a:r>
              <a:rPr lang="nl-NL" sz="2400" b="1" u="sng" dirty="0" err="1"/>
              <a:t>Exhaustion</a:t>
            </a:r>
            <a:endParaRPr lang="nl-NL" sz="2400" b="1" u="sng" dirty="0"/>
          </a:p>
          <a:p>
            <a:pPr marL="285750" indent="-285750">
              <a:buFont typeface="Wingdings" pitchFamily="2" charset="2"/>
              <a:buChar char="Ø"/>
            </a:pPr>
            <a:r>
              <a:rPr lang="nl-NL" sz="2400" b="1" dirty="0"/>
              <a:t>Trademark </a:t>
            </a:r>
            <a:r>
              <a:rPr lang="nl-NL" sz="2400" b="1" dirty="0" err="1"/>
              <a:t>law</a:t>
            </a:r>
            <a:r>
              <a:rPr lang="nl-NL" sz="2400" b="1" dirty="0"/>
              <a:t> </a:t>
            </a:r>
            <a:r>
              <a:rPr lang="nl-NL" sz="2400" b="1" dirty="0" err="1"/>
              <a:t>creates</a:t>
            </a:r>
            <a:r>
              <a:rPr lang="nl-NL" sz="2400" b="1" dirty="0"/>
              <a:t> </a:t>
            </a:r>
            <a:r>
              <a:rPr lang="nl-NL" sz="2400" b="1" dirty="0" err="1"/>
              <a:t>barriers</a:t>
            </a:r>
            <a:r>
              <a:rPr lang="nl-NL" sz="2400" b="1" dirty="0"/>
              <a:t> </a:t>
            </a:r>
            <a:r>
              <a:rPr lang="nl-NL" sz="2400" b="1" dirty="0" err="1"/>
              <a:t>to</a:t>
            </a:r>
            <a:r>
              <a:rPr lang="nl-NL" sz="2400" b="1" dirty="0"/>
              <a:t> </a:t>
            </a:r>
            <a:r>
              <a:rPr lang="nl-NL" sz="2400" b="1" dirty="0" err="1"/>
              <a:t>repair</a:t>
            </a:r>
            <a:r>
              <a:rPr lang="nl-NL" sz="2400" b="1" dirty="0"/>
              <a:t>/</a:t>
            </a:r>
            <a:r>
              <a:rPr lang="nl-NL" sz="2400" b="1" dirty="0" err="1"/>
              <a:t>refurbishment</a:t>
            </a:r>
            <a:r>
              <a:rPr lang="nl-NL" sz="2400" b="1" dirty="0"/>
              <a:t>/</a:t>
            </a:r>
            <a:r>
              <a:rPr lang="nl-NL" sz="2400" b="1" dirty="0" err="1"/>
              <a:t>upcycling</a:t>
            </a:r>
            <a:endParaRPr lang="nl-NL" sz="24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nl-NL" sz="2400" b="1" dirty="0"/>
              <a:t>Legal </a:t>
            </a:r>
            <a:r>
              <a:rPr lang="nl-NL" sz="2400" b="1" dirty="0" err="1"/>
              <a:t>uncertainty</a:t>
            </a:r>
            <a:r>
              <a:rPr lang="nl-NL" sz="2400" b="1" dirty="0"/>
              <a:t>: </a:t>
            </a:r>
            <a:r>
              <a:rPr lang="nl-NL" sz="2400" b="1" dirty="0" err="1"/>
              <a:t>chilling</a:t>
            </a:r>
            <a:r>
              <a:rPr lang="nl-NL" sz="2400" b="1" dirty="0"/>
              <a:t> effect on product </a:t>
            </a:r>
            <a:r>
              <a:rPr lang="nl-NL" sz="2400" b="1" dirty="0" err="1"/>
              <a:t>renewal</a:t>
            </a:r>
            <a:r>
              <a:rPr lang="nl-NL" sz="2400" b="1" dirty="0"/>
              <a:t> </a:t>
            </a:r>
            <a:r>
              <a:rPr lang="nl-NL" sz="2400" b="1" dirty="0" err="1"/>
              <a:t>and</a:t>
            </a:r>
            <a:r>
              <a:rPr lang="nl-NL" sz="2400" b="1" dirty="0"/>
              <a:t> </a:t>
            </a:r>
            <a:r>
              <a:rPr lang="nl-NL" sz="2400" b="1" dirty="0" err="1"/>
              <a:t>reuse</a:t>
            </a:r>
            <a:r>
              <a:rPr lang="nl-NL" sz="2400" b="1" dirty="0"/>
              <a:t> </a:t>
            </a:r>
            <a:r>
              <a:rPr lang="nl-NL" sz="2400" b="1" dirty="0" err="1"/>
              <a:t>activities</a:t>
            </a:r>
            <a:endParaRPr lang="nl-NL" sz="24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nl-NL" sz="2400" b="1" dirty="0"/>
              <a:t>How </a:t>
            </a:r>
            <a:r>
              <a:rPr lang="nl-NL" sz="2400" b="1" dirty="0" err="1"/>
              <a:t>to</a:t>
            </a:r>
            <a:r>
              <a:rPr lang="nl-NL" sz="2400" b="1" dirty="0"/>
              <a:t> </a:t>
            </a:r>
            <a:r>
              <a:rPr lang="nl-NL" sz="2400" b="1" dirty="0" err="1"/>
              <a:t>reduce</a:t>
            </a:r>
            <a:r>
              <a:rPr lang="nl-NL" sz="2400" b="1" dirty="0"/>
              <a:t> these </a:t>
            </a:r>
            <a:r>
              <a:rPr lang="nl-NL" sz="2400" b="1" dirty="0" err="1"/>
              <a:t>barriers</a:t>
            </a:r>
            <a:r>
              <a:rPr lang="nl-NL" sz="2400" b="1" dirty="0"/>
              <a:t>?</a:t>
            </a:r>
          </a:p>
          <a:p>
            <a:endParaRPr lang="nl-NL" sz="2400" b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nl-NL" sz="2400" dirty="0"/>
              <a:t>Time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revisit</a:t>
            </a:r>
            <a:r>
              <a:rPr lang="nl-NL" sz="2400" dirty="0"/>
              <a:t> traditional trademark doctrines?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nl-NL" sz="2400" dirty="0"/>
              <a:t>Time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sz="2400" dirty="0" err="1"/>
              <a:t>revisit</a:t>
            </a:r>
            <a:r>
              <a:rPr lang="nl-NL" sz="2400" dirty="0"/>
              <a:t> </a:t>
            </a:r>
            <a:r>
              <a:rPr lang="nl-NL" sz="2400" dirty="0" err="1"/>
              <a:t>certain</a:t>
            </a:r>
            <a:r>
              <a:rPr lang="nl-NL" sz="2400" dirty="0"/>
              <a:t> </a:t>
            </a:r>
            <a:r>
              <a:rPr lang="nl-NL" sz="2400" dirty="0" err="1"/>
              <a:t>assumptions</a:t>
            </a:r>
            <a:r>
              <a:rPr lang="nl-NL" sz="2400" dirty="0"/>
              <a:t> on </a:t>
            </a:r>
            <a:r>
              <a:rPr lang="nl-NL" sz="2400" dirty="0" err="1"/>
              <a:t>consumers</a:t>
            </a:r>
            <a:r>
              <a:rPr lang="nl-NL" sz="2400" dirty="0"/>
              <a:t>’ </a:t>
            </a:r>
            <a:r>
              <a:rPr lang="nl-NL" sz="2400" dirty="0" err="1"/>
              <a:t>perception</a:t>
            </a:r>
            <a:r>
              <a:rPr lang="nl-NL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3574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OO&amp;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D2B0B"/>
      </a:accent1>
      <a:accent2>
        <a:srgbClr val="E3000B"/>
      </a:accent2>
      <a:accent3>
        <a:srgbClr val="730E04"/>
      </a:accent3>
      <a:accent4>
        <a:srgbClr val="FF424B"/>
      </a:accent4>
      <a:accent5>
        <a:srgbClr val="8F2011"/>
      </a:accent5>
      <a:accent6>
        <a:srgbClr val="4A0004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29 OOR PP NL" id="{284AA87C-9C6D-0F4B-BAB1-3D7E3D901C05}" vid="{E7FD0799-C435-E245-BDC0-48E807DC89F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0</TotalTime>
  <Words>151</Words>
  <Application>Microsoft Office PowerPoint</Application>
  <PresentationFormat>Widescreen</PresentationFormat>
  <Paragraphs>26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Open Sans</vt:lpstr>
      <vt:lpstr>Wingdings</vt:lpstr>
      <vt:lpstr>Kantoorthema</vt:lpstr>
      <vt:lpstr>Sustainable Reuses of Branded Goods: Infringement or Exhaustion?</vt:lpstr>
      <vt:lpstr>Upcycling &amp; Trademark Law</vt:lpstr>
      <vt:lpstr>Part II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Willy Cremers</dc:creator>
  <cp:lastModifiedBy>Vrendenbarg, C.J.S. (Charlotte)</cp:lastModifiedBy>
  <cp:revision>79</cp:revision>
  <dcterms:created xsi:type="dcterms:W3CDTF">2021-01-29T12:53:50Z</dcterms:created>
  <dcterms:modified xsi:type="dcterms:W3CDTF">2023-09-15T07:02:46Z</dcterms:modified>
</cp:coreProperties>
</file>