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69" r:id="rId3"/>
    <p:sldMasterId id="2147483694" r:id="rId4"/>
    <p:sldMasterId id="2147483819" r:id="rId5"/>
  </p:sldMasterIdLst>
  <p:notesMasterIdLst>
    <p:notesMasterId r:id="rId25"/>
  </p:notesMasterIdLst>
  <p:handoutMasterIdLst>
    <p:handoutMasterId r:id="rId26"/>
  </p:handoutMasterIdLst>
  <p:sldIdLst>
    <p:sldId id="495" r:id="rId6"/>
    <p:sldId id="368" r:id="rId7"/>
    <p:sldId id="369" r:id="rId8"/>
    <p:sldId id="361" r:id="rId9"/>
    <p:sldId id="499" r:id="rId10"/>
    <p:sldId id="496" r:id="rId11"/>
    <p:sldId id="497" r:id="rId12"/>
    <p:sldId id="498" r:id="rId13"/>
    <p:sldId id="370" r:id="rId14"/>
    <p:sldId id="345" r:id="rId15"/>
    <p:sldId id="297" r:id="rId16"/>
    <p:sldId id="417" r:id="rId17"/>
    <p:sldId id="500" r:id="rId18"/>
    <p:sldId id="376" r:id="rId19"/>
    <p:sldId id="362" r:id="rId20"/>
    <p:sldId id="420" r:id="rId21"/>
    <p:sldId id="400" r:id="rId22"/>
    <p:sldId id="353" r:id="rId23"/>
    <p:sldId id="292" r:id="rId24"/>
  </p:sldIdLst>
  <p:sldSz cx="9144000" cy="5143500" type="screen16x9"/>
  <p:notesSz cx="7102475" cy="1023461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F0A"/>
    <a:srgbClr val="EDE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79372" autoAdjust="0"/>
  </p:normalViewPr>
  <p:slideViewPr>
    <p:cSldViewPr snapToGrid="0" snapToObjects="1">
      <p:cViewPr varScale="1">
        <p:scale>
          <a:sx n="90" d="100"/>
          <a:sy n="90" d="100"/>
        </p:scale>
        <p:origin x="1219" y="5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9-1-2023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5T13:38:56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2971 252 14623 0 0,'0'0'671'0'0,"-1"-1"-14"0"0,-9-9-472 0 0,0 1-1 0 0,-1 0 0 0 0,0 1 0 0 0,-20-12 1 0 0,-12-2 1 0 0,-2 2 0 0 0,0 2 0 0 0,-1 3 0 0 0,-1 1 0 0 0,-49-8 0 0 0,-110-18-893 0 0,-269-4-1376 0 0,180 51 2219 0 0,105 1 152 0 0,-224 12 671 0 0,356-12-879 0 0,1 2 0 0 0,0 2 0 0 0,0 3 0 0 0,1 2 0 0 0,-58 27 0 0 0,67-21-30 0 0,1 1 1 0 0,2 3-1 0 0,0 1 0 0 0,2 2 1 0 0,0 2-1 0 0,-71 74 1 0 0,89-80-109 0 0,1 1 0 0 0,1 2 0 0 0,2 0 1 0 0,1 0-1 0 0,1 2 0 0 0,2 1 1 0 0,1 0-1 0 0,1 0 0 0 0,2 2 0 0 0,1 0 1 0 0,-7 39-1 0 0,15-54 104 0 0,1 1 0 0 0,1-1 0 0 0,1 0 0 0 0,1 1 0 0 0,0-1 0 0 0,2 0 1 0 0,0 1-1 0 0,1-1 0 0 0,0-1 0 0 0,2 1 0 0 0,9 20 0 0 0,2-2 51 0 0,2 0 0 0 0,2-1 0 0 0,1-1-1 0 0,32 38 1 0 0,155 195-431 0 0,-175-227 372 0 0,1-2 1 0 0,3-1 0 0 0,1-1-1 0 0,1-3 1 0 0,2-1 0 0 0,1-2-1 0 0,2-2 1 0 0,1-2 0 0 0,1-2-1 0 0,1-2 1 0 0,1-2 0 0 0,65 18-1 0 0,-14-11 258 0 0,2-5 0 0 0,1-4 0 0 0,192 10 0 0 0,-185-26-304 0 0,177 0 22 0 0,-199-6-92 0 0,112-18 1 0 0,188-50-468 0 0,-266 47 402 0 0,-37 4 40 0 0,-1-4 0 0 0,122-53 0 0 0,-155 55 92 0 0,-2-3 0 0 0,67-43 0 0 0,78-79 352 0 0,-172 128-258 0 0,-2-2 0 0 0,0 0 0 0 0,-1-1 0 0 0,-2-1 0 0 0,0-1 1 0 0,-1 0-1 0 0,-1-1 0 0 0,-2-1 0 0 0,-1 0 0 0 0,0 0 1 0 0,-2-2-1 0 0,-1 1 0 0 0,5-32 0 0 0,-10 37 79 0 0,-1-1 0 0 0,-1 0-1 0 0,0 0 1 0 0,-2 0 0 0 0,-1 0 0 0 0,-1 0 0 0 0,-7-30-1 0 0,5 34 100 0 0,-2 0 1 0 0,0 1-1 0 0,-1-1 0 0 0,-1 1 0 0 0,0 1 0 0 0,-2 0 1 0 0,0 0-1 0 0,-1 1 0 0 0,-16-19 0 0 0,-5 0 21 0 0,-1 1-1 0 0,-58-45 0 0 0,-85-48 835 0 0,19 14-636 0 0,102 71-478 0 0,-209-150-309 0 0,225 168-70 0 0,-2 0 0 0 0,0 3 0 0 0,-2 2 1 0 0,-86-28-1 0 0,107 42-2516 0 0,-29-3-1 0 0,-24 2-4770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5T13:39:01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3717 514 14399 0 0,'-13'-5'323'0'0,"1"-1"-1"0"0,0 0 1 0 0,1-1-1 0 0,-12-8 1 0 0,-42-38-27 0 0,0 1 465 0 0,-91-49-434 0 0,2 3 84 0 0,126 78-368 0 0,-2 1 0 0 0,0 1 1 0 0,0 2-1 0 0,-1 1 0 0 0,-54-17 0 0 0,26 17-176 0 0,1 2 1 0 0,-2 3 0 0 0,-85-3-1 0 0,-182 14-292 0 0,132 3 401 0 0,56-1 238 0 0,-1 6-1 0 0,-240 49 0 0 0,285-35-217 0 0,-129 48 0 0 0,-82 61 107 0 0,222-91 57 0 0,-154 104 1 0 0,183-104-130 0 0,2 1 1 0 0,2 4-1 0 0,-66 73 1 0 0,72-67-30 0 0,3 1 1 0 0,2 2 0 0 0,-38 70-1 0 0,72-113-1 0 0,0 2 0 0 0,0-1 0 0 0,1 1 0 0 0,1-1-1 0 0,0 1 1 0 0,1 1 0 0 0,0-1 0 0 0,0 27 0 0 0,3-30 15 0 0,0 1 0 0 0,2-1 1 0 0,-1 0-1 0 0,1 0 0 0 0,1 0 0 0 0,0 0 1 0 0,0 0-1 0 0,1 0 0 0 0,1-1 0 0 0,-1 0 1 0 0,13 19-1 0 0,1-5 46 0 0,1 0 0 0 0,1-2 0 0 0,1 0 0 0 0,0-1 0 0 0,2-1 0 0 0,1-1 0 0 0,37 23 0 0 0,194 93 447 0 0,-172-95-338 0 0,84 37-92 0 0,-27-13-62 0 0,-48-24 158 0 0,1-4 0 0 0,125 31 0 0 0,-119-44 122 0 0,171 17-1 0 0,103-20-33 0 0,-125-22-13 0 0,256-36-1 0 0,-398 24 22 0 0,-1-5 0 0 0,0-5-1 0 0,-2-4 1 0 0,-1-4 0 0 0,125-59 0 0 0,-164 60-80 0 0,-1-2-1 0 0,-2-3 1 0 0,-2-2-1 0 0,-1-3 1 0 0,-2-3-1 0 0,-2-2 1 0 0,63-70-1 0 0,-95 92-12 0 0,-1 0 1 0 0,-1-2-1 0 0,19-34 0 0 0,-31 47-107 0 0,0 0 1 0 0,-1-1-1 0 0,-1 0 0 0 0,0 0 0 0 0,-1 0 0 0 0,0-1 0 0 0,-2 1 0 0 0,1-1 0 0 0,-1-15 0 0 0,-2 2 28 0 0,-2-1 0 0 0,-1 1-1 0 0,-2 0 1 0 0,0 1 0 0 0,-14-40 0 0 0,1 14-28 0 0,-46-88 1 0 0,28 75-119 0 0,-45-65 0 0 0,58 98 10 0 0,-2 2 1 0 0,-1 1 0 0 0,-52-47-1 0 0,65 67 13 0 0,0 1-1 0 0,0 0 1 0 0,-1 1-1 0 0,-1 0 1 0 0,1 1 0 0 0,-1 1-1 0 0,0 0 1 0 0,-27-6-1 0 0,-1 3-181 0 0,-85-5-1 0 0,47 11-1397 0 0,-1 3 1 0 0,-91 13-1 0 0,38 4-6248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09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Kathleen Jennings reviews and suggests mascara’s according to</a:t>
            </a:r>
          </a:p>
          <a:p>
            <a:r>
              <a:rPr lang="en-US" sz="1400" dirty="0"/>
              <a:t>Form</a:t>
            </a:r>
          </a:p>
          <a:p>
            <a:r>
              <a:rPr lang="en-US" sz="1400" dirty="0"/>
              <a:t>Volume</a:t>
            </a:r>
          </a:p>
          <a:p>
            <a:r>
              <a:rPr lang="en-US" sz="1400" dirty="0"/>
              <a:t>Length</a:t>
            </a:r>
          </a:p>
          <a:p>
            <a:r>
              <a:rPr lang="en-US" sz="1400" dirty="0"/>
              <a:t>Separation</a:t>
            </a:r>
          </a:p>
          <a:p>
            <a:r>
              <a:rPr lang="en-US" sz="1400" dirty="0"/>
              <a:t>Eye-lifting effect</a:t>
            </a:r>
          </a:p>
          <a:p>
            <a:endParaRPr lang="en-US" sz="1400" dirty="0"/>
          </a:p>
          <a:p>
            <a:r>
              <a:rPr lang="en-US" sz="1400" dirty="0"/>
              <a:t>Here: difference with keywords is that in the advertisement, an element of comparison is apparent, rather than just juxtaposing alternatives according to search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9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= demonstrating in an objective manner the advantages of various comparable goods</a:t>
            </a:r>
          </a:p>
          <a:p>
            <a:pPr lvl="1"/>
            <a:r>
              <a:rPr lang="en-GB" sz="1400" b="1" dirty="0"/>
              <a:t>Stimulating competition </a:t>
            </a:r>
            <a:r>
              <a:rPr lang="en-GB" sz="1400" dirty="0"/>
              <a:t>between suppliers</a:t>
            </a:r>
          </a:p>
          <a:p>
            <a:pPr lvl="1"/>
            <a:r>
              <a:rPr lang="en-GB" sz="1400" dirty="0"/>
              <a:t>No anticompetitive / unfair advertising that affects consumer interests adversely</a:t>
            </a:r>
          </a:p>
          <a:p>
            <a:pPr lvl="0"/>
            <a:endParaRPr lang="en-GB" sz="1400" dirty="0"/>
          </a:p>
          <a:p>
            <a:pPr lvl="0"/>
            <a:r>
              <a:rPr lang="en-GB" sz="1400" b="1" dirty="0"/>
              <a:t>Misleading: likely to deceive </a:t>
            </a:r>
            <a:r>
              <a:rPr lang="en-GB" sz="1400" dirty="0"/>
              <a:t>= likely to affect economic behaviour OR injure a competitor</a:t>
            </a:r>
          </a:p>
          <a:p>
            <a:pPr marL="285750" lvl="0" indent="-285750">
              <a:buFontTx/>
              <a:buChar char="-"/>
            </a:pPr>
            <a:r>
              <a:rPr lang="en-GB" sz="1400" dirty="0"/>
              <a:t>Art. 6: factually correct information</a:t>
            </a:r>
          </a:p>
          <a:p>
            <a:pPr marL="285750" lvl="0" indent="-285750">
              <a:buFontTx/>
              <a:buChar char="-"/>
            </a:pPr>
            <a:r>
              <a:rPr lang="en-GB" sz="1400" dirty="0"/>
              <a:t>Art. 7: omitting material information</a:t>
            </a:r>
          </a:p>
          <a:p>
            <a:pPr marL="0" lvl="0" indent="0">
              <a:buFontTx/>
              <a:buNone/>
            </a:pPr>
            <a:r>
              <a:rPr lang="en-GB" sz="1400" dirty="0"/>
              <a:t>Meeting same needs/intended purpose: </a:t>
            </a:r>
            <a:r>
              <a:rPr lang="en-GB" sz="1400" b="1" dirty="0"/>
              <a:t>sufficient degree of interchangeability </a:t>
            </a:r>
            <a:r>
              <a:rPr lang="en-GB" sz="1400" dirty="0"/>
              <a:t>for consumers (Lidl)</a:t>
            </a:r>
          </a:p>
          <a:p>
            <a:pPr marL="0" lvl="0" indent="0">
              <a:buFontTx/>
              <a:buNone/>
            </a:pPr>
            <a:r>
              <a:rPr lang="en-GB" sz="1400" dirty="0"/>
              <a:t>Objective: can include subjective criteria such as tase, smell</a:t>
            </a:r>
          </a:p>
          <a:p>
            <a:pPr marL="0" lvl="0" indent="0">
              <a:buFontTx/>
              <a:buNone/>
            </a:pPr>
            <a:r>
              <a:rPr lang="en-GB" sz="1400" dirty="0"/>
              <a:t>No discredit or denigrate: </a:t>
            </a:r>
            <a:r>
              <a:rPr lang="en-GB" sz="1400" b="1" dirty="0"/>
              <a:t>impersonal language </a:t>
            </a:r>
            <a:r>
              <a:rPr lang="en-GB" sz="1400" dirty="0"/>
              <a:t>that refers to particular characteristics</a:t>
            </a:r>
          </a:p>
          <a:p>
            <a:pPr marL="0" lvl="0" indent="0">
              <a:buFontTx/>
              <a:buNone/>
            </a:pPr>
            <a:r>
              <a:rPr lang="en-GB" sz="1400" dirty="0"/>
              <a:t>Not confusing: if confusing, not CAD compliant, therefore prohibited</a:t>
            </a:r>
          </a:p>
          <a:p>
            <a:endParaRPr lang="nl-NL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128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400" dirty="0"/>
              <a:t>Lawfulness comparative ad: </a:t>
            </a:r>
            <a:r>
              <a:rPr lang="en-GB" sz="1400" b="1" dirty="0"/>
              <a:t>exclusively governed by CAD</a:t>
            </a:r>
          </a:p>
          <a:p>
            <a:pPr lvl="0"/>
            <a:r>
              <a:rPr lang="en-GB" sz="1400" b="0" dirty="0"/>
              <a:t>BUT according to O2 Holding: CAD conditions that have </a:t>
            </a:r>
            <a:r>
              <a:rPr lang="en-GB" sz="1400" b="1" dirty="0"/>
              <a:t>parallel provision in TMD/EUTMR </a:t>
            </a:r>
            <a:r>
              <a:rPr lang="en-GB" sz="1400" b="0" dirty="0"/>
              <a:t>are interpreted in the same manner (Recital 13 and 15 97/55 CAD Directive)</a:t>
            </a:r>
          </a:p>
          <a:p>
            <a:pPr lvl="0"/>
            <a:endParaRPr lang="en-GB" sz="1400" b="0" dirty="0"/>
          </a:p>
          <a:p>
            <a:pPr lvl="0"/>
            <a:r>
              <a:rPr lang="en-GB" sz="1400" b="0" dirty="0"/>
              <a:t>Potential Tony </a:t>
            </a:r>
            <a:r>
              <a:rPr lang="en-GB" sz="1400" b="0" dirty="0" err="1"/>
              <a:t>Chocolony</a:t>
            </a:r>
            <a:r>
              <a:rPr lang="en-GB" sz="1400" b="0" dirty="0"/>
              <a:t> chocolate pasta – correct statements, relevant features, objective language, </a:t>
            </a:r>
          </a:p>
          <a:p>
            <a:pPr lvl="0"/>
            <a:endParaRPr lang="en-GB" sz="1400" b="0" dirty="0"/>
          </a:p>
          <a:p>
            <a:pPr lvl="0"/>
            <a:r>
              <a:rPr lang="en-GB" sz="1400" b="0" dirty="0"/>
              <a:t>L’Oréal: comparison lists were not considered fair competition</a:t>
            </a:r>
          </a:p>
          <a:p>
            <a:pPr marL="171450" lvl="0" indent="-171450">
              <a:buFontTx/>
              <a:buChar char="-"/>
            </a:pPr>
            <a:r>
              <a:rPr lang="en-GB" sz="1400" b="0" dirty="0"/>
              <a:t>Packaging and bottles of perfumes were also very similar to those of fragrances by </a:t>
            </a:r>
            <a:r>
              <a:rPr lang="en-GB" sz="1400" b="0" dirty="0" err="1"/>
              <a:t>L’Oreal</a:t>
            </a:r>
            <a:endParaRPr lang="en-GB" sz="1400" b="0" dirty="0"/>
          </a:p>
          <a:p>
            <a:pPr marL="171450" lvl="0" indent="-171450">
              <a:buFontTx/>
              <a:buChar char="-"/>
            </a:pPr>
            <a:r>
              <a:rPr lang="en-GB" sz="1400" b="0" dirty="0"/>
              <a:t>Smell-likes were considered imitations of an essential characteristic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543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400" dirty="0"/>
              <a:t>Recital 19 97/55 CAD Directive: imitations and replica do not only include counterfeit products</a:t>
            </a:r>
            <a:endParaRPr lang="en-GB" sz="14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25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</a:t>
            </a:r>
            <a:r>
              <a:rPr lang="fr-BE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computational</a:t>
            </a:r>
            <a:r>
              <a:rPr lang="fr-BE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advertising</a:t>
            </a:r>
            <a:endParaRPr lang="fr-BE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recommendations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based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order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fr-B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‘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 look’</a:t>
            </a:r>
            <a:r>
              <a:rPr lang="fr-B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or ‘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other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customers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have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BE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viewed</a:t>
            </a:r>
            <a:r>
              <a:rPr lang="fr-BE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fr-BE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content is similar to previous purchases of </a:t>
            </a: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same consumer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tracks what shoppers which products they repeatedly return to and what their mouse hovers over on the screen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Data from </a:t>
            </a: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social media which posts 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like or videos I share to know my values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Purchasing choices of consumers with </a:t>
            </a: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similar profiles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Customer </a:t>
            </a: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ratings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certain items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Similar to keyword advertising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but then not keyword </a:t>
            </a:r>
            <a:r>
              <a:rPr lang="en-GB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consumers own previous behaviour </a:t>
            </a:r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 other users with same profile generate advertisements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048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400" b="0" i="0" u="none" strike="noStrike" baseline="0" dirty="0">
                <a:latin typeface="+mn-lt"/>
              </a:rPr>
              <a:t>Transparency obligations mirror transparency concerns in </a:t>
            </a:r>
            <a:r>
              <a:rPr lang="en-GB" sz="1400" b="1" i="0" u="none" strike="noStrike" baseline="0" dirty="0">
                <a:latin typeface="+mn-lt"/>
              </a:rPr>
              <a:t>keyword advertising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Art. 24 DSA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Online platforms displaying advertising on their online interfaces “shall ensure that the recipients of the service can identify, for each specific advertisement displayed to each individual recipient, in a clear and unambiguous manner and in real time: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(a) that the </a:t>
            </a:r>
            <a:r>
              <a:rPr lang="en-GB" sz="1400" b="1" i="0" u="none" strike="noStrike" baseline="0" dirty="0">
                <a:latin typeface="+mn-lt"/>
              </a:rPr>
              <a:t>information displayed is an advertisement</a:t>
            </a:r>
            <a:r>
              <a:rPr lang="en-GB" sz="1400" b="0" i="0" u="none" strike="noStrike" baseline="0" dirty="0">
                <a:latin typeface="+mn-lt"/>
              </a:rPr>
              <a:t>;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(b) the </a:t>
            </a:r>
            <a:r>
              <a:rPr lang="en-GB" sz="1400" b="1" i="0" u="none" strike="noStrike" baseline="0" dirty="0">
                <a:latin typeface="+mn-lt"/>
              </a:rPr>
              <a:t>natural or legal person </a:t>
            </a:r>
            <a:r>
              <a:rPr lang="en-GB" sz="1400" b="0" i="0" u="none" strike="noStrike" baseline="0" dirty="0">
                <a:latin typeface="+mn-lt"/>
              </a:rPr>
              <a:t>on whose behalf the advertisement is displayed;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(c) meaningful information about the </a:t>
            </a:r>
            <a:r>
              <a:rPr lang="en-GB" sz="1400" b="1" i="0" u="none" strike="noStrike" baseline="0" dirty="0">
                <a:latin typeface="+mn-lt"/>
              </a:rPr>
              <a:t>main parameters used to determine the recipient </a:t>
            </a:r>
            <a:r>
              <a:rPr lang="en-GB" sz="1400" b="0" i="0" u="none" strike="noStrike" baseline="0" dirty="0">
                <a:latin typeface="+mn-lt"/>
              </a:rPr>
              <a:t>to whom the advertisement is displayed.</a:t>
            </a:r>
          </a:p>
          <a:p>
            <a:pPr algn="l"/>
            <a:endParaRPr lang="en-GB" sz="1400" b="0" i="0" u="none" strike="noStrike" baseline="0" dirty="0">
              <a:latin typeface="+mn-lt"/>
            </a:endParaRPr>
          </a:p>
          <a:p>
            <a:pPr algn="l"/>
            <a:r>
              <a:rPr lang="en-GB" sz="1400" b="0" i="0" u="none" strike="noStrike" baseline="0" dirty="0">
                <a:latin typeface="+mn-lt"/>
              </a:rPr>
              <a:t>very large online platforms (reaching more than 45 million monthly active recipients of the service), particular risks of targeting consumers based on their behaviour on the platform and outside: Art. 30(1) and (2), they must grant public access to repositories of all advertisements until 1 year after last use </a:t>
            </a:r>
          </a:p>
          <a:p>
            <a:pPr algn="l"/>
            <a:endParaRPr lang="en-GB" sz="1400" b="0" i="0" u="none" strike="noStrike" baseline="0" dirty="0">
              <a:latin typeface="+mn-lt"/>
            </a:endParaRPr>
          </a:p>
          <a:p>
            <a:pPr algn="l"/>
            <a:r>
              <a:rPr lang="en-GB" sz="1400" b="0" i="0" u="none" strike="noStrike" baseline="0" dirty="0">
                <a:latin typeface="+mn-lt"/>
              </a:rPr>
              <a:t>Is it </a:t>
            </a:r>
            <a:r>
              <a:rPr lang="en-GB" sz="1400" b="1" i="0" u="none" strike="noStrike" baseline="0" dirty="0">
                <a:latin typeface="+mn-lt"/>
              </a:rPr>
              <a:t>confusing</a:t>
            </a:r>
            <a:r>
              <a:rPr lang="en-GB" sz="1400" b="0" i="0" u="none" strike="noStrike" baseline="0" dirty="0">
                <a:latin typeface="+mn-lt"/>
              </a:rPr>
              <a:t> where the product comes from, if consumers </a:t>
            </a:r>
            <a:r>
              <a:rPr lang="en-GB" sz="1400" b="1" i="0" u="none" strike="noStrike" baseline="0" dirty="0">
                <a:latin typeface="+mn-lt"/>
              </a:rPr>
              <a:t>lack a clear understanding of data-driven targeting and persuasion tactics</a:t>
            </a:r>
            <a:r>
              <a:rPr lang="en-GB" sz="1400" b="0" i="0" u="none" strike="noStrike" baseline="0" dirty="0">
                <a:latin typeface="+mn-lt"/>
              </a:rPr>
              <a:t>, and as a consequence </a:t>
            </a:r>
            <a:r>
              <a:rPr lang="en-GB" sz="1400" b="1" i="0" u="none" strike="noStrike" baseline="0" dirty="0">
                <a:latin typeface="+mn-lt"/>
              </a:rPr>
              <a:t>do not realize th</a:t>
            </a:r>
            <a:r>
              <a:rPr lang="en-GB" sz="1400" b="0" i="0" u="none" strike="noStrike" baseline="0" dirty="0">
                <a:latin typeface="+mn-lt"/>
              </a:rPr>
              <a:t>at they are exposed to </a:t>
            </a:r>
            <a:r>
              <a:rPr lang="en-GB" sz="1400" b="1" i="0" u="none" strike="noStrike" baseline="0" dirty="0">
                <a:latin typeface="+mn-lt"/>
              </a:rPr>
              <a:t>algorithmic marketing influences</a:t>
            </a:r>
            <a:r>
              <a:rPr lang="en-GB" sz="1400" b="0" i="0" u="none" strike="noStrike" baseline="0" dirty="0">
                <a:latin typeface="+mn-lt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61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860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75814-5E86-5743-808B-FA33B96378ED}" type="slidenum"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60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768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128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54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5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42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13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i="0" u="sng" dirty="0" err="1">
                <a:latin typeface="+mn-lt"/>
              </a:rPr>
              <a:t>Interflora</a:t>
            </a:r>
            <a:r>
              <a:rPr lang="en-US" sz="1400" i="1" dirty="0">
                <a:latin typeface="+mn-lt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Do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internet users understand from advertisement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that the service provided by M &amp; S is independent from that of </a:t>
            </a:r>
            <a:r>
              <a:rPr lang="en-GB" sz="1400" b="0" i="0" u="none" strike="noStrike" baseline="0" dirty="0" err="1">
                <a:solidFill>
                  <a:srgbClr val="000000"/>
                </a:solidFill>
                <a:latin typeface="+mn-lt"/>
              </a:rPr>
              <a:t>Interflora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on the basis of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general knowledge of the market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, that M &amp; S’s flower-delivery service is not part of the </a:t>
            </a:r>
            <a:r>
              <a:rPr lang="en-GB" sz="1400" b="0" i="0" u="none" strike="noStrike" baseline="0" dirty="0" err="1">
                <a:solidFill>
                  <a:srgbClr val="000000"/>
                </a:solidFill>
                <a:latin typeface="+mn-lt"/>
              </a:rPr>
              <a:t>Interflora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 network </a:t>
            </a:r>
          </a:p>
          <a:p>
            <a:pPr marL="742950" lvl="1" indent="-285750">
              <a:buFontTx/>
              <a:buChar char="-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commercial network of the trade mark proprietor is composed of a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large number of retailers which vary greatly in terms of size and commercial profile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.  -p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articularly difficult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to determine </a:t>
            </a:r>
          </a:p>
          <a:p>
            <a:pPr algn="l"/>
            <a:r>
              <a:rPr lang="en-GB" sz="1400" b="0" i="0" u="none" strike="noStrike" baseline="0" dirty="0">
                <a:latin typeface="+mn-lt"/>
              </a:rPr>
              <a:t>= </a:t>
            </a:r>
            <a:r>
              <a:rPr lang="en-GB" sz="1400" b="1" i="0" u="none" strike="noStrike" baseline="0" dirty="0">
                <a:latin typeface="+mn-lt"/>
              </a:rPr>
              <a:t>shift</a:t>
            </a:r>
            <a:r>
              <a:rPr lang="en-GB" sz="1400" b="0" i="0" u="none" strike="noStrike" baseline="0" dirty="0">
                <a:latin typeface="+mn-lt"/>
              </a:rPr>
              <a:t> from proof of likely confusion by the trademark owner to an obligation on all advertisers to </a:t>
            </a:r>
            <a:r>
              <a:rPr lang="en-GB" sz="1400" b="1" i="0" u="none" strike="noStrike" baseline="0" dirty="0">
                <a:latin typeface="+mn-lt"/>
              </a:rPr>
              <a:t>secure market transparency </a:t>
            </a:r>
            <a:r>
              <a:rPr lang="en-GB" sz="1400" b="0" i="0" u="none" strike="noStrike" baseline="0" dirty="0">
                <a:latin typeface="+mn-lt"/>
              </a:rPr>
              <a:t>when using keyword advertising services</a:t>
            </a:r>
            <a:endParaRPr lang="nl-NL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87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400" dirty="0"/>
              <a:t>No impact: without any transacton</a:t>
            </a:r>
          </a:p>
          <a:p>
            <a:r>
              <a:rPr lang="nl-NL" sz="1400" dirty="0"/>
              <a:t>Expectation to pay: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sitting in taxi, starting ride before realizing not the right network; 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having taken the exit for a petrol station that was not the one consumer wanted to choose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6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reputation of mark, a probably large number of consumers will see that competitor’s advertisement displayed on their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internet users, having studied the competitor’s advertisement, 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the product or service offered by the competitor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that of the proprietor of the trade mark to which their search originally related, that competitor </a:t>
            </a: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derives a real advantage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distinctive character and repute of the trade mark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general rule: does not pay financial compensation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53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b="0" i="0" u="sng" strike="noStrike" baseline="0" dirty="0">
                <a:solidFill>
                  <a:srgbClr val="000000"/>
                </a:solidFill>
                <a:latin typeface="+mn-lt"/>
              </a:rPr>
              <a:t>On advertising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intensify its advertising in order to maintain or enhance its profile does not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adversely affect the trade mark function</a:t>
            </a:r>
          </a:p>
          <a:p>
            <a:endParaRPr lang="en-GB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GB" sz="1400" b="0" i="0" u="sng" strike="noStrike" baseline="0" dirty="0">
                <a:solidFill>
                  <a:srgbClr val="000000"/>
                </a:solidFill>
                <a:latin typeface="+mn-lt"/>
              </a:rPr>
              <a:t>On investment function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: No effect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if the only consequence of that use is to oblige the proprietor of that trade mark to adapt its efforts </a:t>
            </a:r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to acquire or preserve a reputation capable of attracting consumers </a:t>
            </a:r>
          </a:p>
          <a:p>
            <a:endParaRPr lang="en-GB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AG </a:t>
            </a:r>
            <a:r>
              <a:rPr lang="en-GB" sz="1400" b="0" i="0" u="none" strike="noStrike" baseline="0" dirty="0" err="1">
                <a:solidFill>
                  <a:srgbClr val="000000"/>
                </a:solidFill>
                <a:latin typeface="+mn-lt"/>
              </a:rPr>
              <a:t>Jääskinen</a:t>
            </a:r>
            <a:endParaRPr lang="en-GB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endParaRPr lang="en-GB" sz="14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Aim:</a:t>
            </a:r>
          </a:p>
          <a:p>
            <a:r>
              <a:rPr lang="en-GB" sz="1400" b="0" i="0" u="none" strike="noStrike" baseline="0" dirty="0">
                <a:solidFill>
                  <a:srgbClr val="000000"/>
                </a:solidFill>
                <a:latin typeface="+mn-lt"/>
              </a:rPr>
              <a:t>- Allow internet users to choose from alternatives – Tritton: 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+mn-lt"/>
              </a:rPr>
              <a:t>online version of comparative advertising</a:t>
            </a:r>
            <a:endParaRPr lang="en-NL" sz="1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86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54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21641" y="4818063"/>
            <a:ext cx="857312" cy="273844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99666" y="4818063"/>
            <a:ext cx="2152650" cy="273844"/>
          </a:xfr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Naam afdeling of A-merk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64563" y="4818063"/>
            <a:ext cx="742950" cy="273844"/>
          </a:xfrm>
        </p:spPr>
        <p:txBody>
          <a:bodyPr/>
          <a:lstStyle/>
          <a:p>
            <a:fld id="{E14263AA-6197-4B1B-8769-CBB56C18DA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28650" y="822732"/>
            <a:ext cx="7886700" cy="608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8650" y="1609237"/>
            <a:ext cx="7886700" cy="306436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635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4708" y="4818063"/>
            <a:ext cx="857312" cy="273844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82733" y="4818063"/>
            <a:ext cx="2152650" cy="273844"/>
          </a:xfr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Naam afdeling of A-merk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47629" y="4818063"/>
            <a:ext cx="742950" cy="273844"/>
          </a:xfrm>
        </p:spPr>
        <p:txBody>
          <a:bodyPr/>
          <a:lstStyle/>
          <a:p>
            <a:fld id="{E14263AA-6197-4B1B-8769-CBB56C18DA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28650" y="822732"/>
            <a:ext cx="7886700" cy="608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28650" y="1609237"/>
            <a:ext cx="3867150" cy="306436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648200" y="1609237"/>
            <a:ext cx="3867150" cy="306436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279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4708" y="4818063"/>
            <a:ext cx="857312" cy="273844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82733" y="4818063"/>
            <a:ext cx="2152650" cy="273844"/>
          </a:xfr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Naam afdeling of A-merk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47629" y="4818063"/>
            <a:ext cx="742950" cy="273844"/>
          </a:xfrm>
        </p:spPr>
        <p:txBody>
          <a:bodyPr/>
          <a:lstStyle/>
          <a:p>
            <a:fld id="{E14263AA-6197-4B1B-8769-CBB56C18DA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28650" y="822732"/>
            <a:ext cx="7886700" cy="608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629842" y="160723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346B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629842" y="2266734"/>
            <a:ext cx="3868340" cy="238146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0723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346B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266734"/>
            <a:ext cx="3887391" cy="238146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48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04708" y="4818063"/>
            <a:ext cx="857312" cy="273844"/>
          </a:xfr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82733" y="4818063"/>
            <a:ext cx="2152650" cy="273844"/>
          </a:xfrm>
        </p:spPr>
        <p:txBody>
          <a:bodyPr/>
          <a:lstStyle/>
          <a:p>
            <a:r>
              <a:rPr lang="de-DE">
                <a:solidFill>
                  <a:prstClr val="black">
                    <a:tint val="75000"/>
                  </a:prstClr>
                </a:solidFill>
              </a:rPr>
              <a:t>Naam afdeling of A-merk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47629" y="4818063"/>
            <a:ext cx="742950" cy="273844"/>
          </a:xfrm>
        </p:spPr>
        <p:txBody>
          <a:bodyPr/>
          <a:lstStyle/>
          <a:p>
            <a:fld id="{E14263AA-6197-4B1B-8769-CBB56C18DA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28650" y="822732"/>
            <a:ext cx="7886700" cy="608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850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320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413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784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7461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13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58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035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501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4918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1912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4649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539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2437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975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256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0662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416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1602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9310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44203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6643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0704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4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564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39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957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7401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8471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62664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2668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9895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5123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9684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05698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22837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4864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4324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897634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95477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8600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4849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46372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7462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12225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2238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54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05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26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87603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4274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8070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4644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8808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7637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184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1142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167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6068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32433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4797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06729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9528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54293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29999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34068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6267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eldia oranj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129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4"/>
          <a:stretch/>
        </p:blipFill>
        <p:spPr>
          <a:xfrm>
            <a:off x="360001" y="4630499"/>
            <a:ext cx="1572820" cy="3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254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3825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2DB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7495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3367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63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03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732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265753" y="4794694"/>
            <a:ext cx="8522648" cy="336371"/>
            <a:chOff x="162426" y="6356350"/>
            <a:chExt cx="11363530" cy="448494"/>
          </a:xfrm>
        </p:grpSpPr>
        <p:pic>
          <p:nvPicPr>
            <p:cNvPr id="11" name="Grafik 10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3" b="-3773"/>
            <a:stretch/>
          </p:blipFill>
          <p:spPr>
            <a:xfrm>
              <a:off x="162426" y="6389928"/>
              <a:ext cx="4738280" cy="414916"/>
            </a:xfrm>
            <a:prstGeom prst="rect">
              <a:avLst/>
            </a:prstGeom>
          </p:spPr>
        </p:pic>
        <p:cxnSp>
          <p:nvCxnSpPr>
            <p:cNvPr id="12" name="Gerader Verbinder 11"/>
            <p:cNvCxnSpPr/>
            <p:nvPr userDrawn="1"/>
          </p:nvCxnSpPr>
          <p:spPr>
            <a:xfrm>
              <a:off x="286871" y="6356350"/>
              <a:ext cx="1123908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92" y="169212"/>
            <a:ext cx="971051" cy="59279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763957"/>
            <a:ext cx="9144000" cy="717371"/>
          </a:xfrm>
          <a:prstGeom prst="rect">
            <a:avLst/>
          </a:prstGeom>
          <a:solidFill>
            <a:srgbClr val="346B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de-DE" sz="1400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369410"/>
            <a:ext cx="2014538" cy="27441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822732"/>
            <a:ext cx="7886700" cy="608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601459"/>
            <a:ext cx="7886700" cy="30312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821641" y="4818063"/>
            <a:ext cx="857312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99666" y="4818063"/>
            <a:ext cx="21526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de-DE">
                <a:solidFill>
                  <a:prstClr val="black">
                    <a:tint val="75000"/>
                  </a:prstClr>
                </a:solidFill>
              </a:rPr>
              <a:t>Naam afdeling of A-merk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563" y="4818063"/>
            <a:ext cx="7429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14263AA-6197-4B1B-8769-CBB56C18DA8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685800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9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967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47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2720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t>Naam afdeling of A-merk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7AD4A-C94A-7B42-9E17-606C7F366C4B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Calibri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1C3D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5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  <p:sldLayoutId id="2147483837" r:id="rId18"/>
    <p:sldLayoutId id="2147483838" r:id="rId19"/>
    <p:sldLayoutId id="2147483839" r:id="rId20"/>
    <p:sldLayoutId id="2147483840" r:id="rId21"/>
    <p:sldLayoutId id="2147483841" r:id="rId22"/>
    <p:sldLayoutId id="2147483842" r:id="rId23"/>
    <p:sldLayoutId id="2147483843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8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8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0167" y="449546"/>
            <a:ext cx="8211521" cy="122598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3200" dirty="0"/>
              <a:t>Comparative Advertising, Keyword Advertising and Other Modern Forms of Advertising</a:t>
            </a:r>
            <a:br>
              <a:rPr lang="en-US" sz="3600" dirty="0"/>
            </a:br>
            <a:endParaRPr lang="nl-NL" sz="3000" b="0" dirty="0">
              <a:solidFill>
                <a:srgbClr val="002060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55961" y="3755748"/>
            <a:ext cx="4602769" cy="1314450"/>
          </a:xfrm>
        </p:spPr>
        <p:txBody>
          <a:bodyPr/>
          <a:lstStyle/>
          <a:p>
            <a:pPr eaLnBrk="0" hangingPunct="0"/>
            <a:r>
              <a:rPr lang="en-GB" altLang="zh-CN" sz="1600" dirty="0" err="1">
                <a:latin typeface="Arial" charset="0"/>
              </a:rPr>
              <a:t>Dr.</a:t>
            </a:r>
            <a:r>
              <a:rPr lang="en-GB" altLang="zh-CN" sz="1600" dirty="0">
                <a:latin typeface="Arial" charset="0"/>
              </a:rPr>
              <a:t> Anke Moerland</a:t>
            </a:r>
          </a:p>
          <a:p>
            <a:pPr eaLnBrk="0" hangingPunct="0"/>
            <a:endParaRPr lang="en-GB" altLang="zh-CN" sz="1600" dirty="0">
              <a:latin typeface="Arial" charset="0"/>
            </a:endParaRPr>
          </a:p>
          <a:p>
            <a:pPr eaLnBrk="0" hangingPunct="0"/>
            <a:r>
              <a:rPr lang="en-GB" altLang="zh-CN" sz="1600" dirty="0">
                <a:latin typeface="Arial" charset="0"/>
              </a:rPr>
              <a:t>Anke.moerland@maastrichtuniversity.nl</a:t>
            </a:r>
          </a:p>
        </p:txBody>
      </p:sp>
      <p:pic>
        <p:nvPicPr>
          <p:cNvPr id="4" name="Afbeelding 3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57" y="1881533"/>
            <a:ext cx="3532883" cy="3261967"/>
          </a:xfrm>
          <a:prstGeom prst="rect">
            <a:avLst/>
          </a:prstGeom>
        </p:spPr>
      </p:pic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547" y="4412973"/>
            <a:ext cx="16287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55961" y="1881533"/>
            <a:ext cx="5059834" cy="1102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FFFFF"/>
                </a:solidFill>
                <a:latin typeface="+mj-lt"/>
                <a:ea typeface="+mj-ea"/>
                <a:cs typeface="Verdana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2060"/>
                </a:solidFill>
              </a:rPr>
              <a:t>Trade Mark Law Institute Conference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2060"/>
                </a:solidFill>
              </a:rPr>
              <a:t>Referential, Descriptive and Other Fair Use of Trademarks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2060"/>
                </a:solidFill>
              </a:rPr>
              <a:t>1 December 2022</a:t>
            </a:r>
            <a:endParaRPr lang="nl-NL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5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10</a:t>
            </a:fld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56E09-268C-1222-1CF2-464E32E9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6EBB67-0F7F-F2CA-006A-6B68530C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6" y="242640"/>
            <a:ext cx="6994668" cy="42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0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Advertising Directive (CAD)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11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/>
              <a:t>Cumulative CAD conditions</a:t>
            </a:r>
            <a:endParaRPr lang="en-GB" sz="2400" b="1" dirty="0"/>
          </a:p>
          <a:p>
            <a:pPr lvl="1"/>
            <a:r>
              <a:rPr lang="en-GB" sz="1800" dirty="0"/>
              <a:t>Not misleading – consumer who is </a:t>
            </a:r>
            <a:r>
              <a:rPr lang="en-GB" sz="1800" b="1" dirty="0"/>
              <a:t>reasonably well-informed and circumspect</a:t>
            </a:r>
          </a:p>
          <a:p>
            <a:pPr lvl="1"/>
            <a:r>
              <a:rPr lang="en-GB" sz="1800" dirty="0"/>
              <a:t>Comparison as to the same needs/intended purpose</a:t>
            </a:r>
          </a:p>
          <a:p>
            <a:pPr lvl="1"/>
            <a:r>
              <a:rPr lang="en-GB" sz="1800" dirty="0"/>
              <a:t>Objective comparison of material, relevant, verifiable, representative feature</a:t>
            </a:r>
          </a:p>
          <a:p>
            <a:pPr lvl="1"/>
            <a:r>
              <a:rPr lang="en-GB" sz="1800" dirty="0"/>
              <a:t>Does not discredit or denigrate trade marks</a:t>
            </a:r>
          </a:p>
          <a:p>
            <a:pPr lvl="1"/>
            <a:r>
              <a:rPr lang="en-GB" sz="1800" dirty="0"/>
              <a:t>Where products have a designation of origin, comparison to products with same designation</a:t>
            </a:r>
          </a:p>
          <a:p>
            <a:pPr lvl="1"/>
            <a:r>
              <a:rPr lang="en-GB" sz="1800" dirty="0"/>
              <a:t>No confusion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No unfair advantage</a:t>
            </a:r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No imitations or replica</a:t>
            </a:r>
            <a:endParaRPr lang="en-GB" sz="1600" u="sng" dirty="0"/>
          </a:p>
          <a:p>
            <a:pPr>
              <a:spcBef>
                <a:spcPts val="600"/>
              </a:spcBef>
            </a:pPr>
            <a:r>
              <a:rPr lang="en-GB" sz="2400" u="sng" dirty="0"/>
              <a:t>Otherwise</a:t>
            </a:r>
            <a:r>
              <a:rPr lang="en-GB" sz="2400" dirty="0"/>
              <a:t>: infringing under </a:t>
            </a:r>
            <a:r>
              <a:rPr lang="en-GB" sz="2400" dirty="0">
                <a:solidFill>
                  <a:schemeClr val="tx2"/>
                </a:solidFill>
              </a:rPr>
              <a:t>Art. 9.3.f EUTMR/10.3 TMD</a:t>
            </a:r>
            <a:r>
              <a:rPr lang="en-GB" sz="2400" dirty="0"/>
              <a:t>, on 			                   double identity ground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79F4DE39-7DE1-4113-5994-2342E006D4E5}"/>
              </a:ext>
            </a:extLst>
          </p:cNvPr>
          <p:cNvSpPr/>
          <p:nvPr/>
        </p:nvSpPr>
        <p:spPr>
          <a:xfrm>
            <a:off x="194245" y="3948834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57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Unfair advantage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12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/>
              <a:t>Unfair advantage under </a:t>
            </a:r>
            <a:r>
              <a:rPr lang="en-GB" sz="2400" b="1" dirty="0"/>
              <a:t>CAD does not contain a “due cause” defence</a:t>
            </a:r>
          </a:p>
          <a:p>
            <a:pPr lvl="1"/>
            <a:r>
              <a:rPr lang="en-GB" sz="2000" dirty="0"/>
              <a:t>Ex. “Tastes like Nutella, but is produced under fair trade conditions”</a:t>
            </a:r>
          </a:p>
          <a:p>
            <a:pPr lvl="1"/>
            <a:r>
              <a:rPr lang="en-GB" sz="2000" dirty="0"/>
              <a:t>According to </a:t>
            </a:r>
            <a:r>
              <a:rPr lang="en-GB" sz="2000" dirty="0">
                <a:solidFill>
                  <a:schemeClr val="tx2"/>
                </a:solidFill>
              </a:rPr>
              <a:t>Google France, </a:t>
            </a:r>
            <a:r>
              <a:rPr lang="en-GB" sz="2000" dirty="0" err="1">
                <a:solidFill>
                  <a:schemeClr val="tx2"/>
                </a:solidFill>
              </a:rPr>
              <a:t>Interflora</a:t>
            </a:r>
            <a:r>
              <a:rPr lang="en-GB" sz="2000" dirty="0"/>
              <a:t>, competitor free-rides on trade mark’s reputation without contributing to promotional costs = takes unfair advantage</a:t>
            </a:r>
          </a:p>
          <a:p>
            <a:pPr lvl="1"/>
            <a:r>
              <a:rPr lang="en-GB" sz="2000" dirty="0"/>
              <a:t>Under CAD, no due cause defence where within ambit of fair competition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Prohibited under CAD but not under EUTMR/TMD? </a:t>
            </a:r>
          </a:p>
          <a:p>
            <a:endParaRPr lang="en-GB" sz="2400" dirty="0"/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63A82D0C-262C-C7E0-D3CD-49585D2B50A2}"/>
              </a:ext>
            </a:extLst>
          </p:cNvPr>
          <p:cNvSpPr/>
          <p:nvPr/>
        </p:nvSpPr>
        <p:spPr>
          <a:xfrm>
            <a:off x="518709" y="3388396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0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imitation or replica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13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972000"/>
            <a:ext cx="8199964" cy="333386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/>
              <a:t>= prohibits advertiser from stating that product constitutes an imitation or replica of the product covered by the trade mark (</a:t>
            </a:r>
            <a:r>
              <a:rPr lang="en-GB" sz="2400" dirty="0">
                <a:solidFill>
                  <a:schemeClr val="tx2"/>
                </a:solidFill>
              </a:rPr>
              <a:t>L’Oréal v </a:t>
            </a:r>
            <a:r>
              <a:rPr lang="en-GB" sz="2400" dirty="0" err="1">
                <a:solidFill>
                  <a:schemeClr val="tx2"/>
                </a:solidFill>
              </a:rPr>
              <a:t>Bellure</a:t>
            </a:r>
            <a:r>
              <a:rPr lang="en-GB" sz="2400" dirty="0"/>
              <a:t>, para. 75)</a:t>
            </a:r>
            <a:r>
              <a:rPr lang="en-GB" sz="2000" dirty="0"/>
              <a:t> </a:t>
            </a:r>
            <a:endParaRPr lang="en-GB" sz="2400" dirty="0"/>
          </a:p>
          <a:p>
            <a:pPr lvl="1"/>
            <a:r>
              <a:rPr lang="en-GB" sz="2000" b="1" dirty="0"/>
              <a:t>Comparison lists </a:t>
            </a:r>
            <a:r>
              <a:rPr lang="en-GB" sz="2000" dirty="0"/>
              <a:t>suggest that </a:t>
            </a:r>
            <a:r>
              <a:rPr lang="en-GB" sz="2000" b="1" dirty="0"/>
              <a:t>perfumes are imitations </a:t>
            </a:r>
            <a:r>
              <a:rPr lang="en-GB" sz="2000" dirty="0"/>
              <a:t>of the fragrances marketed under certain marks</a:t>
            </a:r>
          </a:p>
          <a:p>
            <a:pPr lvl="1"/>
            <a:r>
              <a:rPr lang="en-GB" sz="2000" dirty="0"/>
              <a:t>Imitation of an essential characteristic (the smell of the goods) also qualifies as imitation</a:t>
            </a:r>
          </a:p>
          <a:p>
            <a:r>
              <a:rPr lang="en-GB" sz="2400" dirty="0"/>
              <a:t>Fine line between products being </a:t>
            </a:r>
            <a:r>
              <a:rPr lang="en-GB" sz="2400" b="1" dirty="0"/>
              <a:t>imitations</a:t>
            </a:r>
            <a:r>
              <a:rPr lang="en-GB" sz="2400" dirty="0"/>
              <a:t> of essential characteristic and comparing objectively essential characteristics (imitating taste of Nutella?)</a:t>
            </a:r>
          </a:p>
        </p:txBody>
      </p:sp>
    </p:spTree>
    <p:extLst>
      <p:ext uri="{BB962C8B-B14F-4D97-AF65-F5344CB8AC3E}">
        <p14:creationId xmlns:p14="http://schemas.microsoft.com/office/powerpoint/2010/main" val="51595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1758" y="2121253"/>
            <a:ext cx="5996495" cy="1387804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Targeted advertising/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product recommendations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7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15</a:t>
            </a:fld>
            <a:endParaRPr lang="nl-NL"/>
          </a:p>
        </p:txBody>
      </p:sp>
      <p:pic>
        <p:nvPicPr>
          <p:cNvPr id="9" name="Content Placeholder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C55CCA-CC5F-4A89-9084-D527D0499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5268" y="859165"/>
            <a:ext cx="5238628" cy="349241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4179ED-C9B6-4DF5-89EA-53996F56B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96" y="471948"/>
            <a:ext cx="3497135" cy="4266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9D0AEB-FF0F-8C0E-BBC9-8E3454DF76AD}"/>
                  </a:ext>
                </a:extLst>
              </p14:cNvPr>
              <p14:cNvContentPartPr/>
              <p14:nvPr/>
            </p14:nvContentPartPr>
            <p14:xfrm>
              <a:off x="389369" y="1421477"/>
              <a:ext cx="1370160" cy="74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9D0AEB-FF0F-8C0E-BBC9-8E3454DF76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369" y="1412477"/>
                <a:ext cx="13878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FCDD48-0AC4-47B3-385C-6CA9D6BC070C}"/>
                  </a:ext>
                </a:extLst>
              </p14:cNvPr>
              <p14:cNvContentPartPr/>
              <p14:nvPr/>
            </p14:nvContentPartPr>
            <p14:xfrm>
              <a:off x="5269169" y="2708117"/>
              <a:ext cx="1515600" cy="74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FCDD48-0AC4-47B3-385C-6CA9D6BC07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0529" y="2699117"/>
                <a:ext cx="1533240" cy="7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41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551652" cy="567000"/>
          </a:xfrm>
        </p:spPr>
        <p:txBody>
          <a:bodyPr>
            <a:normAutofit/>
          </a:bodyPr>
          <a:lstStyle/>
          <a:p>
            <a:r>
              <a:rPr lang="en-US" dirty="0"/>
              <a:t>Is targeted advertising confusing?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42974"/>
            <a:ext cx="8662976" cy="3795825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Confusion regarding </a:t>
            </a:r>
            <a:r>
              <a:rPr lang="en-GB" sz="2200" b="1" dirty="0"/>
              <a:t>how recommendations are generated</a:t>
            </a:r>
            <a:r>
              <a:rPr lang="en-GB" sz="2200" dirty="0"/>
              <a:t>, and what users are not seeing, RATHER THAN trade origin of products</a:t>
            </a:r>
          </a:p>
          <a:p>
            <a:pPr marL="342900" lvl="1" indent="-3429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2200" dirty="0"/>
              <a:t>A matter of </a:t>
            </a:r>
            <a:r>
              <a:rPr lang="en-GB" sz="2200" b="1" dirty="0"/>
              <a:t>transparency</a:t>
            </a:r>
            <a:r>
              <a:rPr lang="en-GB" sz="2200" dirty="0"/>
              <a:t> in automated brand-related information</a:t>
            </a:r>
          </a:p>
          <a:p>
            <a:pPr marL="698500" lvl="2" indent="-342900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2"/>
                </a:solidFill>
              </a:rPr>
              <a:t>Art. 24 DSA </a:t>
            </a:r>
            <a:r>
              <a:rPr lang="en-GB" sz="1800" dirty="0"/>
              <a:t>requires display of meaningful information about source and </a:t>
            </a:r>
            <a:r>
              <a:rPr lang="en-GB" sz="1800" b="1" dirty="0"/>
              <a:t>parameters</a:t>
            </a:r>
            <a:r>
              <a:rPr lang="en-GB" sz="1800" dirty="0"/>
              <a:t> that determine recipient of advertisements </a:t>
            </a:r>
          </a:p>
          <a:p>
            <a:pPr marL="698500" lvl="2" indent="-342900">
              <a:buFont typeface="Calibri" panose="020F0502020204030204" pitchFamily="34" charset="0"/>
              <a:buChar char="-"/>
            </a:pPr>
            <a:r>
              <a:rPr lang="en-GB" sz="1800" dirty="0">
                <a:solidFill>
                  <a:schemeClr val="tx2"/>
                </a:solidFill>
              </a:rPr>
              <a:t>Recital 52 DSA</a:t>
            </a:r>
            <a:r>
              <a:rPr lang="en-GB" sz="1800" dirty="0"/>
              <a:t> also requires explanation of logic and whether based on profiling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b="1" dirty="0"/>
              <a:t>Confusion about commercial origin </a:t>
            </a:r>
            <a:r>
              <a:rPr lang="en-GB" sz="2200" dirty="0"/>
              <a:t>depends on advertisement</a:t>
            </a:r>
          </a:p>
          <a:p>
            <a:pPr marL="698500" lvl="2" indent="-342900">
              <a:buFont typeface="Calibri" panose="020F0502020204030204" pitchFamily="34" charset="0"/>
              <a:buChar char="-"/>
            </a:pPr>
            <a:r>
              <a:rPr lang="en-GB" sz="1800" dirty="0" err="1">
                <a:solidFill>
                  <a:schemeClr val="tx2"/>
                </a:solidFill>
              </a:rPr>
              <a:t>Interflora</a:t>
            </a:r>
            <a:r>
              <a:rPr lang="en-GB" sz="1800" dirty="0">
                <a:solidFill>
                  <a:schemeClr val="tx2"/>
                </a:solidFill>
              </a:rPr>
              <a:t>/Google France</a:t>
            </a:r>
            <a:r>
              <a:rPr lang="en-GB" sz="1800" dirty="0"/>
              <a:t> conditions relevant</a:t>
            </a:r>
          </a:p>
          <a:p>
            <a:pPr marL="698500" lvl="2" indent="-342900">
              <a:buFont typeface="Calibri" panose="020F0502020204030204" pitchFamily="34" charset="0"/>
              <a:buChar char="-"/>
            </a:pPr>
            <a:r>
              <a:rPr lang="en-GB" sz="1800" dirty="0"/>
              <a:t>Relevant where platforms sell both own and third party products (ex. Zalando)</a:t>
            </a:r>
          </a:p>
          <a:p>
            <a:pPr marL="342900" lvl="1" indent="-342900"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en-GB" sz="2200" b="1" dirty="0"/>
              <a:t>Savvy internet user in ever complex AI-driven environments?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16</a:t>
            </a:fld>
            <a:endParaRPr lang="nl-NL"/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9E46619A-B466-93F9-08BE-63E707B3E89A}"/>
              </a:ext>
            </a:extLst>
          </p:cNvPr>
          <p:cNvSpPr/>
          <p:nvPr/>
        </p:nvSpPr>
        <p:spPr>
          <a:xfrm>
            <a:off x="214859" y="3950054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69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2" y="-19975"/>
            <a:ext cx="6000017" cy="962866"/>
          </a:xfrm>
        </p:spPr>
        <p:txBody>
          <a:bodyPr/>
          <a:lstStyle/>
          <a:p>
            <a:br>
              <a:rPr lang="nl-NL" sz="4400" dirty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3884" y="166457"/>
            <a:ext cx="5850384" cy="321593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Rectangle 3"/>
          <p:cNvSpPr/>
          <p:nvPr/>
        </p:nvSpPr>
        <p:spPr>
          <a:xfrm>
            <a:off x="334200" y="1590511"/>
            <a:ext cx="6639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Verdan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Verdana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1287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942975"/>
            <a:ext cx="8326799" cy="3362887"/>
          </a:xfrm>
        </p:spPr>
        <p:txBody>
          <a:bodyPr/>
          <a:lstStyle/>
          <a:p>
            <a:pPr marL="630238" indent="-630238">
              <a:buNone/>
            </a:pPr>
            <a:r>
              <a:rPr lang="nl-NL" sz="2000" dirty="0">
                <a:solidFill>
                  <a:schemeClr val="tx2"/>
                </a:solidFill>
              </a:rPr>
              <a:t>	</a:t>
            </a:r>
            <a:endParaRPr lang="en-US" sz="2200" dirty="0"/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18</a:t>
            </a:fld>
            <a:endParaRPr lang="nl-NL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7077" y="329475"/>
            <a:ext cx="8184393" cy="4071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Is </a:t>
            </a:r>
            <a:r>
              <a:rPr lang="nl-NL" sz="2400" b="1" dirty="0"/>
              <a:t>pre-sale confusion </a:t>
            </a:r>
            <a:r>
              <a:rPr lang="nl-NL" sz="2400" dirty="0"/>
              <a:t>actionable even without harm?</a:t>
            </a:r>
          </a:p>
          <a:p>
            <a:pPr marL="3873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Does </a:t>
            </a:r>
            <a:r>
              <a:rPr lang="en-GB" sz="2400" u="sng" dirty="0"/>
              <a:t>aim</a:t>
            </a:r>
            <a:r>
              <a:rPr lang="en-GB" sz="2400" dirty="0"/>
              <a:t> of </a:t>
            </a:r>
            <a:r>
              <a:rPr lang="en-GB" sz="2400" b="1" dirty="0"/>
              <a:t>allowing consumers to choose </a:t>
            </a:r>
            <a:r>
              <a:rPr lang="en-GB" sz="2400" dirty="0"/>
              <a:t>among alternatives justify free-riding on trade marks reputation? Is exclusivity needed to stimulate investment in building reputation?</a:t>
            </a:r>
          </a:p>
          <a:p>
            <a:pPr marL="3873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In comparative advertising, is a </a:t>
            </a:r>
            <a:r>
              <a:rPr lang="nl-NL" sz="2400" b="1" dirty="0"/>
              <a:t>due cause defence </a:t>
            </a:r>
            <a:r>
              <a:rPr lang="nl-NL" sz="2400" dirty="0"/>
              <a:t>needed where unfair advantage is taken?</a:t>
            </a:r>
          </a:p>
          <a:p>
            <a:pPr marL="3873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What is exactly the difference between </a:t>
            </a:r>
            <a:r>
              <a:rPr lang="nl-NL" sz="2400" b="1" dirty="0"/>
              <a:t>imitating</a:t>
            </a:r>
            <a:r>
              <a:rPr lang="nl-NL" sz="2400" dirty="0"/>
              <a:t> and comparing </a:t>
            </a:r>
            <a:r>
              <a:rPr lang="nl-NL" sz="2400" b="1" dirty="0"/>
              <a:t>essential characteristics</a:t>
            </a:r>
            <a:r>
              <a:rPr lang="nl-NL" sz="2400" dirty="0"/>
              <a:t>?</a:t>
            </a:r>
          </a:p>
          <a:p>
            <a:pPr marL="3873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Do the </a:t>
            </a:r>
            <a:r>
              <a:rPr lang="nl-NL" sz="2400" b="1" dirty="0"/>
              <a:t>transparency</a:t>
            </a:r>
            <a:r>
              <a:rPr lang="nl-NL" sz="2400" dirty="0"/>
              <a:t> obligations in the DSA also lead to a lower likelihood of confusion as to commercial origin in </a:t>
            </a:r>
            <a:r>
              <a:rPr lang="nl-NL" sz="2400" b="1" dirty="0"/>
              <a:t>targeted advertising</a:t>
            </a:r>
            <a:r>
              <a:rPr lang="nl-N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075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altLang="x-none" sz="1800" dirty="0">
                <a:solidFill>
                  <a:schemeClr val="bg1"/>
                </a:solidFill>
              </a:rPr>
            </a:br>
            <a:br>
              <a:rPr lang="en-GB" altLang="x-none" sz="1800" dirty="0">
                <a:solidFill>
                  <a:schemeClr val="bg1"/>
                </a:solidFill>
              </a:rPr>
            </a:br>
            <a:r>
              <a:rPr lang="en-GB" altLang="x-none" sz="3200" dirty="0">
                <a:solidFill>
                  <a:schemeClr val="bg1"/>
                </a:solidFill>
              </a:rPr>
              <a:t>Thank you for your attention!</a:t>
            </a:r>
            <a:r>
              <a:rPr lang="en-GB" altLang="zh-CN" sz="3200" dirty="0">
                <a:solidFill>
                  <a:schemeClr val="bg1"/>
                </a:solidFill>
              </a:rPr>
              <a:t> </a:t>
            </a:r>
            <a:br>
              <a:rPr lang="en-GB" altLang="zh-CN" sz="1800" dirty="0">
                <a:solidFill>
                  <a:schemeClr val="bg1"/>
                </a:solidFill>
              </a:rPr>
            </a:br>
            <a:br>
              <a:rPr lang="en-GB" altLang="zh-CN" sz="1800" dirty="0">
                <a:solidFill>
                  <a:schemeClr val="bg1"/>
                </a:solidFill>
              </a:rPr>
            </a:br>
            <a:endParaRPr lang="nl-NL" sz="1800" b="0" dirty="0">
              <a:solidFill>
                <a:schemeClr val="bg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30548" y="1882075"/>
            <a:ext cx="4141552" cy="1883741"/>
          </a:xfrm>
        </p:spPr>
        <p:txBody>
          <a:bodyPr/>
          <a:lstStyle/>
          <a:p>
            <a:pPr eaLnBrk="0" hangingPunct="0"/>
            <a:r>
              <a:rPr lang="en-GB" sz="1600" dirty="0">
                <a:latin typeface="Arial" charset="0"/>
              </a:rPr>
              <a:t>anke.moerland@maastrichtuniversity.nl</a:t>
            </a:r>
          </a:p>
          <a:p>
            <a:pPr eaLnBrk="0" hangingPunct="0"/>
            <a:endParaRPr lang="en-GB" sz="1600" dirty="0">
              <a:latin typeface="Arial" charset="0"/>
            </a:endParaRPr>
          </a:p>
          <a:p>
            <a:pPr eaLnBrk="0" hangingPunct="0"/>
            <a:endParaRPr lang="en-GB" sz="1600" dirty="0">
              <a:latin typeface="Arial" charset="0"/>
            </a:endParaRPr>
          </a:p>
          <a:p>
            <a:pPr eaLnBrk="0" hangingPunct="0"/>
            <a:r>
              <a:rPr lang="en-GB" sz="1600" dirty="0">
                <a:latin typeface="Arial" charset="0"/>
              </a:rPr>
              <a:t>www.maastrichtuniversity.nl/nl/anke.moerland</a:t>
            </a:r>
          </a:p>
          <a:p>
            <a:pPr eaLnBrk="0" hangingPunct="0"/>
            <a:endParaRPr lang="en-GB" sz="1600" dirty="0">
              <a:latin typeface="Arial" charset="0"/>
            </a:endParaRPr>
          </a:p>
          <a:p>
            <a:pPr eaLnBrk="0" hangingPunct="0"/>
            <a:endParaRPr lang="en-GB" sz="1600" dirty="0">
              <a:latin typeface="Arial" charset="0"/>
            </a:endParaRPr>
          </a:p>
          <a:p>
            <a:r>
              <a:rPr lang="en-US" altLang="x-none" sz="1600" dirty="0"/>
              <a:t>@</a:t>
            </a:r>
            <a:r>
              <a:rPr lang="en-US" altLang="x-none" sz="1600" dirty="0" err="1"/>
              <a:t>AnkeMoerland</a:t>
            </a:r>
            <a:endParaRPr lang="en-US" altLang="x-none" sz="1600" dirty="0"/>
          </a:p>
          <a:p>
            <a:endParaRPr lang="en-US" altLang="x-none" sz="1600" dirty="0"/>
          </a:p>
          <a:p>
            <a:endParaRPr lang="en-US" altLang="x-none" sz="1600" dirty="0"/>
          </a:p>
          <a:p>
            <a:r>
              <a:rPr lang="en-US" altLang="x-none" sz="1600" dirty="0"/>
              <a:t>linkedin.com/in/</a:t>
            </a:r>
            <a:r>
              <a:rPr lang="en-US" altLang="x-none" sz="1600"/>
              <a:t>anke-moerland</a:t>
            </a:r>
            <a:endParaRPr lang="en-US" altLang="x-none" sz="1600" dirty="0"/>
          </a:p>
          <a:p>
            <a:pPr eaLnBrk="0" hangingPunct="0"/>
            <a:endParaRPr lang="en-GB" altLang="zh-CN" sz="1600" dirty="0">
              <a:latin typeface="Arial" charset="0"/>
            </a:endParaRPr>
          </a:p>
        </p:txBody>
      </p:sp>
      <p:pic>
        <p:nvPicPr>
          <p:cNvPr id="4" name="Afbeelding 3" descr="Future l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57" y="1881533"/>
            <a:ext cx="3532883" cy="3261967"/>
          </a:xfrm>
          <a:prstGeom prst="rect">
            <a:avLst/>
          </a:prstGeom>
        </p:spPr>
      </p:pic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052" y="4406347"/>
            <a:ext cx="16287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5" y="3247759"/>
            <a:ext cx="429592" cy="4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3" y="4526859"/>
            <a:ext cx="3224074" cy="53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6" y="2535887"/>
            <a:ext cx="442210" cy="425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0" y="1881533"/>
            <a:ext cx="610663" cy="366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76" y="3976755"/>
            <a:ext cx="429592" cy="4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i="1" dirty="0"/>
              <a:t>Is there enough room for modern forms of advertising in EU trade mark law?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31088"/>
            <a:ext cx="8326799" cy="3301717"/>
          </a:xfrm>
        </p:spPr>
        <p:txBody>
          <a:bodyPr/>
          <a:lstStyle/>
          <a:p>
            <a:pPr marL="623888" lvl="1" indent="-571500">
              <a:buFont typeface="+mj-lt"/>
              <a:buAutoNum type="romanUcPeriod"/>
            </a:pPr>
            <a:r>
              <a:rPr lang="en-US" dirty="0"/>
              <a:t>Keyword advertising</a:t>
            </a:r>
          </a:p>
          <a:p>
            <a:pPr marL="623888" lvl="1" indent="-571500">
              <a:buFont typeface="+mj-lt"/>
              <a:buAutoNum type="romanUcPeriod"/>
            </a:pPr>
            <a:r>
              <a:rPr lang="en-US" dirty="0"/>
              <a:t>Comparative advertising</a:t>
            </a:r>
          </a:p>
          <a:p>
            <a:pPr marL="623888" lvl="1" indent="-571500">
              <a:buFont typeface="+mj-lt"/>
              <a:buAutoNum type="romanUcPeriod"/>
            </a:pPr>
            <a:r>
              <a:rPr lang="en-US" dirty="0"/>
              <a:t>Targeted advertising</a:t>
            </a:r>
          </a:p>
          <a:p>
            <a:pPr marL="623888" lvl="1" indent="-571500">
              <a:buFont typeface="+mj-lt"/>
              <a:buAutoNum type="romanUcPeriod"/>
            </a:pPr>
            <a:endParaRPr lang="en-US" sz="2000" dirty="0"/>
          </a:p>
          <a:p>
            <a:pPr marL="52388" lvl="1" indent="0">
              <a:buNone/>
            </a:pPr>
            <a:r>
              <a:rPr lang="en-US" sz="2400" dirty="0"/>
              <a:t>		</a:t>
            </a:r>
          </a:p>
          <a:p>
            <a:pPr marL="52388" lvl="1" indent="0">
              <a:buNone/>
            </a:pPr>
            <a:r>
              <a:rPr lang="en-US" sz="2400" dirty="0"/>
              <a:t>		Is the use confusing? Is there sufficient transparency?</a:t>
            </a:r>
          </a:p>
          <a:p>
            <a:pPr marL="52388" lvl="1" indent="0">
              <a:buNone/>
            </a:pPr>
            <a:r>
              <a:rPr lang="en-US" sz="2400" dirty="0"/>
              <a:t>		Is unfair advantage being taken?</a:t>
            </a:r>
          </a:p>
          <a:p>
            <a:pPr marL="52388" lvl="1" indent="0">
              <a:buNone/>
            </a:pPr>
            <a:r>
              <a:rPr lang="en-US" sz="2400" dirty="0"/>
              <a:t>		How is the consumer defined?</a:t>
            </a:r>
          </a:p>
          <a:p>
            <a:pPr marL="452438" lvl="1" indent="-400050">
              <a:buFont typeface="+mj-lt"/>
              <a:buAutoNum type="romanUcPeriod"/>
            </a:pPr>
            <a:endParaRPr lang="en-US" sz="1800" dirty="0"/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2</a:t>
            </a:fld>
            <a:endParaRPr lang="nl-NL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36C03CB8-C093-F0D0-7B67-1C10D0A19B76}"/>
              </a:ext>
            </a:extLst>
          </p:cNvPr>
          <p:cNvSpPr/>
          <p:nvPr/>
        </p:nvSpPr>
        <p:spPr>
          <a:xfrm>
            <a:off x="621258" y="3565402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5CBFA159-9F42-ECE0-DFC7-7424D3AD998D}"/>
              </a:ext>
            </a:extLst>
          </p:cNvPr>
          <p:cNvSpPr/>
          <p:nvPr/>
        </p:nvSpPr>
        <p:spPr>
          <a:xfrm>
            <a:off x="621258" y="3915562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948ECC7-A4F9-9C01-1A2C-095B2C9E4195}"/>
              </a:ext>
            </a:extLst>
          </p:cNvPr>
          <p:cNvSpPr/>
          <p:nvPr/>
        </p:nvSpPr>
        <p:spPr>
          <a:xfrm>
            <a:off x="621258" y="4283551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27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175696"/>
            <a:ext cx="5955628" cy="1653944"/>
          </a:xfrm>
        </p:spPr>
        <p:txBody>
          <a:bodyPr/>
          <a:lstStyle/>
          <a:p>
            <a:br>
              <a:rPr lang="en-US" altLang="nl-NL" dirty="0">
                <a:solidFill>
                  <a:srgbClr val="00B0F0"/>
                </a:solidFill>
              </a:rPr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0" y="1829639"/>
            <a:ext cx="6547770" cy="1525155"/>
          </a:xfrm>
        </p:spPr>
        <p:txBody>
          <a:bodyPr/>
          <a:lstStyle/>
          <a:p>
            <a:pPr algn="ctr"/>
            <a:endParaRPr lang="nl-NL" sz="3200" b="1" dirty="0"/>
          </a:p>
          <a:p>
            <a:pPr algn="ctr"/>
            <a:r>
              <a:rPr lang="nl-NL" sz="3600" b="1" dirty="0"/>
              <a:t>Keyword advertising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07972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4</a:t>
            </a:fld>
            <a:endParaRPr lang="nl-N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F4429-2297-E885-606E-C18B79147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72ED7-E0DD-5C2C-21F6-725D7EC21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" y="91369"/>
            <a:ext cx="7306313" cy="46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1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keyword advertising confusing?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5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50458"/>
            <a:ext cx="8326799" cy="33338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Effect on </a:t>
            </a:r>
            <a:r>
              <a:rPr lang="en-GB" sz="2400" b="1" dirty="0"/>
              <a:t>origin function </a:t>
            </a:r>
            <a:r>
              <a:rPr lang="en-GB" sz="2400" dirty="0"/>
              <a:t>where the advertisement</a:t>
            </a:r>
          </a:p>
          <a:p>
            <a:pPr lvl="1">
              <a:spcAft>
                <a:spcPts val="600"/>
              </a:spcAft>
            </a:pPr>
            <a:r>
              <a:rPr lang="en-GB" sz="2200" dirty="0"/>
              <a:t>“while not suggesting the existence of an economic link, is </a:t>
            </a:r>
            <a:r>
              <a:rPr lang="en-GB" sz="2200" b="1" dirty="0"/>
              <a:t>vague</a:t>
            </a:r>
            <a:r>
              <a:rPr lang="en-GB" sz="2200" dirty="0"/>
              <a:t> to such an extent on the origin of the goods […] that </a:t>
            </a:r>
            <a:r>
              <a:rPr lang="en-GB" sz="2200" b="1" dirty="0"/>
              <a:t>normally informed and reasonably attentive internet user</a:t>
            </a:r>
            <a:r>
              <a:rPr lang="en-GB" sz="2200" dirty="0"/>
              <a:t> is unable to determine, on the basis of the advertising link and the commercial message” (</a:t>
            </a:r>
            <a:r>
              <a:rPr lang="en-GB" sz="2200" dirty="0">
                <a:solidFill>
                  <a:schemeClr val="tx2"/>
                </a:solidFill>
              </a:rPr>
              <a:t>Google France</a:t>
            </a:r>
            <a:r>
              <a:rPr lang="en-GB" sz="2200" dirty="0"/>
              <a:t>) whether there is an economic link</a:t>
            </a:r>
          </a:p>
          <a:p>
            <a:pPr lvl="1">
              <a:spcAft>
                <a:spcPts val="600"/>
              </a:spcAft>
            </a:pPr>
            <a:r>
              <a:rPr lang="en-GB" sz="2200" dirty="0" err="1">
                <a:solidFill>
                  <a:schemeClr val="tx2"/>
                </a:solidFill>
              </a:rPr>
              <a:t>Interflora</a:t>
            </a:r>
            <a:r>
              <a:rPr lang="en-GB" sz="2200" dirty="0"/>
              <a:t>:</a:t>
            </a:r>
          </a:p>
          <a:p>
            <a:pPr lvl="2"/>
            <a:r>
              <a:rPr lang="en-GB" sz="1800" dirty="0"/>
              <a:t>General knowledge of the market among relevant public</a:t>
            </a:r>
          </a:p>
          <a:p>
            <a:pPr lvl="2"/>
            <a:r>
              <a:rPr lang="en-GB" sz="1800" dirty="0"/>
              <a:t>Specific information in advertisement</a:t>
            </a:r>
          </a:p>
          <a:p>
            <a:pPr lvl="2"/>
            <a:r>
              <a:rPr lang="en-GB" sz="1800" dirty="0"/>
              <a:t>Number and size of retailers in commercial network</a:t>
            </a:r>
          </a:p>
          <a:p>
            <a:pPr lvl="1"/>
            <a:r>
              <a:rPr lang="en-GB" sz="2200" b="1" dirty="0"/>
              <a:t>Market transparency</a:t>
            </a:r>
            <a:r>
              <a:rPr lang="en-GB" sz="2200" dirty="0"/>
              <a:t> about whose products are sold </a:t>
            </a:r>
          </a:p>
          <a:p>
            <a:pPr lvl="2"/>
            <a:endParaRPr lang="en-GB" sz="1600" dirty="0"/>
          </a:p>
          <a:p>
            <a:pPr lvl="2"/>
            <a:endParaRPr lang="en-GB" sz="1600" dirty="0"/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B0DD67F4-315B-EF23-28C7-C4F869688F32}"/>
              </a:ext>
            </a:extLst>
          </p:cNvPr>
          <p:cNvSpPr/>
          <p:nvPr/>
        </p:nvSpPr>
        <p:spPr>
          <a:xfrm>
            <a:off x="565252" y="4357083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31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pre-sale confusion through keyword ads actionable?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6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50458"/>
            <a:ext cx="8326799" cy="3788342"/>
          </a:xfrm>
        </p:spPr>
        <p:txBody>
          <a:bodyPr/>
          <a:lstStyle/>
          <a:p>
            <a:r>
              <a:rPr lang="en-GB" sz="2200" b="1" dirty="0"/>
              <a:t>Initial interest confusion</a:t>
            </a:r>
          </a:p>
          <a:p>
            <a:pPr lvl="1"/>
            <a:r>
              <a:rPr lang="en-GB" sz="1800" dirty="0"/>
              <a:t>= pre-sale confusion caused by an advertisement which could be dispelled before the consumer actually buys the advertised goods</a:t>
            </a:r>
          </a:p>
          <a:p>
            <a:r>
              <a:rPr lang="en-GB" sz="2200" dirty="0"/>
              <a:t>Is there harm to trade mark owner in pre-sale confusion?</a:t>
            </a:r>
          </a:p>
          <a:p>
            <a:pPr lvl="1"/>
            <a:r>
              <a:rPr lang="en-GB" sz="1800" b="1" dirty="0"/>
              <a:t>No impact </a:t>
            </a:r>
            <a:r>
              <a:rPr lang="en-GB" sz="1800" dirty="0"/>
              <a:t>where briefly mistaken but quickly afterwards realizing mistake</a:t>
            </a:r>
          </a:p>
          <a:p>
            <a:pPr lvl="1"/>
            <a:r>
              <a:rPr lang="en-GB" sz="1800" b="1" dirty="0"/>
              <a:t>Advantage</a:t>
            </a:r>
            <a:r>
              <a:rPr lang="en-GB" sz="1800" dirty="0"/>
              <a:t> when clicking on advertisement, realizing mistake but choosing to make purchase with advertiser</a:t>
            </a:r>
          </a:p>
          <a:p>
            <a:pPr lvl="1"/>
            <a:r>
              <a:rPr lang="en-GB" sz="1800" b="1" dirty="0"/>
              <a:t>Loss of sale </a:t>
            </a:r>
            <a:r>
              <a:rPr lang="en-GB" sz="1800" dirty="0"/>
              <a:t>where realization of confusion before sale, but transaction already started that locks consumer into expectation to pay (</a:t>
            </a:r>
            <a:r>
              <a:rPr lang="en-GB" sz="1800" dirty="0" err="1">
                <a:solidFill>
                  <a:schemeClr val="tx2"/>
                </a:solidFill>
              </a:rPr>
              <a:t>Fhima</a:t>
            </a:r>
            <a:r>
              <a:rPr lang="en-GB" sz="1800" dirty="0"/>
              <a:t> 2013)</a:t>
            </a:r>
          </a:p>
          <a:p>
            <a:r>
              <a:rPr lang="en-GB" sz="2200" dirty="0"/>
              <a:t>Actionable?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CJEU O2 and </a:t>
            </a:r>
            <a:r>
              <a:rPr lang="en-GB" sz="1800" dirty="0" err="1">
                <a:solidFill>
                  <a:schemeClr val="tx2"/>
                </a:solidFill>
              </a:rPr>
              <a:t>BergSpechte</a:t>
            </a:r>
            <a:r>
              <a:rPr lang="en-GB" sz="1800" dirty="0"/>
              <a:t>: confusingly similar advertisements without need to show diversion of trade sufficient</a:t>
            </a:r>
          </a:p>
          <a:p>
            <a:r>
              <a:rPr lang="en-GB" sz="2200" u="sng" dirty="0"/>
              <a:t>Arguably</a:t>
            </a:r>
            <a:r>
              <a:rPr lang="en-GB" sz="2200" dirty="0"/>
              <a:t>: change in consumer’s economic behaviour necessary </a:t>
            </a:r>
          </a:p>
          <a:p>
            <a:pPr lvl="1"/>
            <a:endParaRPr lang="en-GB" sz="1800" dirty="0"/>
          </a:p>
          <a:p>
            <a:endParaRPr lang="en-GB" sz="2200" dirty="0"/>
          </a:p>
          <a:p>
            <a:pPr lvl="2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361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keyword advertising taking unfair advantage?</a:t>
            </a:r>
          </a:p>
        </p:txBody>
      </p:sp>
      <p:pic>
        <p:nvPicPr>
          <p:cNvPr id="5" name="Afbeelding 4" descr="IGIR-IPK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6" y="-103492"/>
            <a:ext cx="1165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7</a:t>
            </a:fld>
            <a:endParaRPr lang="nl-NL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3B8600-8DD7-4189-A7E6-A83F55DB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Purpose of using a trade mark with a reputation as keyword is to </a:t>
            </a:r>
            <a:r>
              <a:rPr lang="en-GB" sz="2400" b="1" dirty="0"/>
              <a:t>take advantage </a:t>
            </a:r>
            <a:r>
              <a:rPr lang="en-GB" sz="2400" dirty="0"/>
              <a:t>of the distinctive character and repute of the trade mark (</a:t>
            </a:r>
            <a:r>
              <a:rPr lang="en-GB" sz="2400" dirty="0" err="1">
                <a:solidFill>
                  <a:schemeClr val="tx2"/>
                </a:solidFill>
              </a:rPr>
              <a:t>Interflora</a:t>
            </a:r>
            <a:r>
              <a:rPr lang="en-GB" sz="2400" dirty="0"/>
              <a:t>)</a:t>
            </a:r>
          </a:p>
          <a:p>
            <a:pPr lvl="1"/>
            <a:r>
              <a:rPr lang="en-GB" sz="1800" dirty="0"/>
              <a:t>Large number of consumers sees competitor’s advertisement</a:t>
            </a:r>
          </a:p>
          <a:p>
            <a:pPr lvl="1"/>
            <a:r>
              <a:rPr lang="en-GB" sz="1800" dirty="0"/>
              <a:t>Some will purchase competitor’s product instead</a:t>
            </a:r>
          </a:p>
          <a:p>
            <a:pPr lvl="1"/>
            <a:r>
              <a:rPr lang="en-GB" sz="2000" dirty="0"/>
              <a:t>Rides on coat-tails; benefits from power of attraction, reputation and prestige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But: with due cause where </a:t>
            </a:r>
            <a:r>
              <a:rPr lang="en-GB" sz="2400" b="1" dirty="0"/>
              <a:t>fair competition in sector of goods</a:t>
            </a:r>
            <a:endParaRPr lang="en-GB" sz="2400" dirty="0"/>
          </a:p>
          <a:p>
            <a:pPr lvl="1"/>
            <a:r>
              <a:rPr lang="en-GB" sz="1800" dirty="0"/>
              <a:t>offer of alternatives of goods and services</a:t>
            </a:r>
          </a:p>
          <a:p>
            <a:pPr lvl="1"/>
            <a:r>
              <a:rPr lang="en-GB" sz="1800" dirty="0"/>
              <a:t>that are no imitations</a:t>
            </a:r>
          </a:p>
          <a:p>
            <a:pPr lvl="1"/>
            <a:r>
              <a:rPr lang="en-GB" sz="1800" dirty="0"/>
              <a:t>no dilution or </a:t>
            </a:r>
            <a:r>
              <a:rPr lang="en-GB" sz="1800" dirty="0" err="1"/>
              <a:t>tarnishment</a:t>
            </a:r>
            <a:endParaRPr lang="en-GB" sz="1800" dirty="0"/>
          </a:p>
          <a:p>
            <a:pPr lvl="1"/>
            <a:r>
              <a:rPr lang="en-GB" sz="1800" dirty="0"/>
              <a:t>no further affect on any of the trade mark functions 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43873EBB-8BC6-CEFB-765B-1D7563ADC5BE}"/>
              </a:ext>
            </a:extLst>
          </p:cNvPr>
          <p:cNvSpPr/>
          <p:nvPr/>
        </p:nvSpPr>
        <p:spPr>
          <a:xfrm>
            <a:off x="571016" y="2681820"/>
            <a:ext cx="419724" cy="2504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5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C004-B81E-8C13-0497-7B8D4B23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Should free-riding be so easily allowed?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81773-85D5-769A-FC84-388739B6E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2"/>
                </a:solidFill>
              </a:rPr>
              <a:t>CJEU </a:t>
            </a:r>
            <a:r>
              <a:rPr lang="en-GB" sz="2200" dirty="0" err="1">
                <a:solidFill>
                  <a:schemeClr val="tx2"/>
                </a:solidFill>
              </a:rPr>
              <a:t>Interflora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/>
              <a:t>emphasizes that </a:t>
            </a:r>
            <a:r>
              <a:rPr lang="en-GB" sz="2200" b="1" dirty="0"/>
              <a:t>trade marks do not protect </a:t>
            </a:r>
            <a:r>
              <a:rPr lang="en-GB" sz="2200" dirty="0"/>
              <a:t>the proprietor against </a:t>
            </a:r>
            <a:r>
              <a:rPr lang="en-GB" sz="2200" b="1" dirty="0"/>
              <a:t>practices inherent in competition</a:t>
            </a:r>
          </a:p>
          <a:p>
            <a:pPr lvl="1"/>
            <a:r>
              <a:rPr lang="en-GB" sz="2000" dirty="0"/>
              <a:t>Intensifying advertising in order to enhance its profile</a:t>
            </a:r>
          </a:p>
          <a:p>
            <a:r>
              <a:rPr lang="en-GB" sz="2200" u="sng" dirty="0"/>
              <a:t>Aim</a:t>
            </a:r>
            <a:r>
              <a:rPr lang="en-GB" sz="2000" dirty="0"/>
              <a:t>: </a:t>
            </a:r>
          </a:p>
          <a:p>
            <a:pPr lvl="1"/>
            <a:r>
              <a:rPr lang="en-GB" sz="2000" dirty="0"/>
              <a:t>Offer internet </a:t>
            </a:r>
            <a:r>
              <a:rPr lang="en-GB" sz="2000" b="1" dirty="0"/>
              <a:t>users alternatives </a:t>
            </a:r>
            <a:r>
              <a:rPr lang="en-GB" sz="2000" dirty="0"/>
              <a:t>to the goods of trade mark proprietors (</a:t>
            </a:r>
            <a:r>
              <a:rPr lang="en-GB" sz="2000" dirty="0" err="1">
                <a:solidFill>
                  <a:schemeClr val="tx2"/>
                </a:solidFill>
              </a:rPr>
              <a:t>Interflora</a:t>
            </a:r>
            <a:r>
              <a:rPr lang="en-GB" sz="2000" dirty="0"/>
              <a:t>, para. 58; </a:t>
            </a:r>
            <a:r>
              <a:rPr lang="en-GB" sz="2000" dirty="0">
                <a:solidFill>
                  <a:schemeClr val="tx2"/>
                </a:solidFill>
              </a:rPr>
              <a:t>Google France</a:t>
            </a:r>
            <a:r>
              <a:rPr lang="en-GB" sz="2000" dirty="0"/>
              <a:t>, para. 69); </a:t>
            </a:r>
          </a:p>
          <a:p>
            <a:pPr lvl="1"/>
            <a:r>
              <a:rPr lang="en-GB" sz="2000" dirty="0"/>
              <a:t>Promote undistorted competition and possibilities of consumers to seek information about goods (</a:t>
            </a:r>
            <a:r>
              <a:rPr lang="en-GB" sz="2000" dirty="0">
                <a:solidFill>
                  <a:schemeClr val="tx2"/>
                </a:solidFill>
              </a:rPr>
              <a:t>AG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tx2"/>
                </a:solidFill>
              </a:rPr>
              <a:t>Interflora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/>
              <a:t>para. 99)</a:t>
            </a:r>
          </a:p>
          <a:p>
            <a:r>
              <a:rPr lang="en-GB" sz="2200" u="sng" dirty="0"/>
              <a:t>But</a:t>
            </a:r>
            <a:r>
              <a:rPr lang="en-GB" sz="2000" dirty="0"/>
              <a:t>:</a:t>
            </a:r>
          </a:p>
          <a:p>
            <a:pPr lvl="1"/>
            <a:r>
              <a:rPr lang="en-GB" sz="2000" dirty="0"/>
              <a:t>Well-informed consumers making choices NOT at heart of unfair advantage – focus on legitimate and </a:t>
            </a:r>
            <a:r>
              <a:rPr lang="en-GB" sz="2000" b="1" dirty="0"/>
              <a:t>fair interests of businesses </a:t>
            </a:r>
            <a:r>
              <a:rPr lang="en-GB" sz="2000" dirty="0"/>
              <a:t>(</a:t>
            </a:r>
            <a:r>
              <a:rPr lang="en-GB" sz="2000" dirty="0">
                <a:solidFill>
                  <a:schemeClr val="tx2"/>
                </a:solidFill>
              </a:rPr>
              <a:t>Tritton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Through exclusivity (and not allowing free-riding), investment encouraged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3AA8E-BD30-3682-8F14-2B6B3770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altLang="nl-NL" sz="4400" dirty="0">
                <a:solidFill>
                  <a:schemeClr val="tx1"/>
                </a:solidFill>
              </a:rPr>
            </a:b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1578006"/>
            <a:ext cx="4196618" cy="2876365"/>
          </a:xfrm>
        </p:spPr>
        <p:txBody>
          <a:bodyPr/>
          <a:lstStyle/>
          <a:p>
            <a:pPr>
              <a:defRPr/>
            </a:pPr>
            <a:endParaRPr lang="nl-NL" sz="2400" dirty="0"/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675991" y="2031621"/>
            <a:ext cx="631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Verdana"/>
              </a:rPr>
              <a:t>Comparative advertising</a:t>
            </a:r>
          </a:p>
        </p:txBody>
      </p:sp>
    </p:spTree>
    <p:extLst>
      <p:ext uri="{BB962C8B-B14F-4D97-AF65-F5344CB8AC3E}">
        <p14:creationId xmlns:p14="http://schemas.microsoft.com/office/powerpoint/2010/main" val="1824681442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16648</TotalTime>
  <Words>1884</Words>
  <Application>Microsoft Office PowerPoint</Application>
  <PresentationFormat>Diavoorstelling (16:9)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Lucida Grande</vt:lpstr>
      <vt:lpstr>Times New Roman</vt:lpstr>
      <vt:lpstr>Maastricht University</vt:lpstr>
      <vt:lpstr>Benutzerdefiniertes Design</vt:lpstr>
      <vt:lpstr>2_Maastricht University</vt:lpstr>
      <vt:lpstr>3_Maastricht University</vt:lpstr>
      <vt:lpstr>8_Maastricht University</vt:lpstr>
      <vt:lpstr>Comparative Advertising, Keyword Advertising and Other Modern Forms of Advertising </vt:lpstr>
      <vt:lpstr>Is there enough room for modern forms of advertising in EU trade mark law?</vt:lpstr>
      <vt:lpstr> </vt:lpstr>
      <vt:lpstr>PowerPoint-presentatie</vt:lpstr>
      <vt:lpstr>Is keyword advertising confusing?</vt:lpstr>
      <vt:lpstr>Is pre-sale confusion through keyword ads actionable?</vt:lpstr>
      <vt:lpstr>Is keyword advertising taking unfair advantage?</vt:lpstr>
      <vt:lpstr>Should free-riding be so easily allowed?</vt:lpstr>
      <vt:lpstr> </vt:lpstr>
      <vt:lpstr>PowerPoint-presentatie</vt:lpstr>
      <vt:lpstr>Comparative Advertising Directive (CAD)</vt:lpstr>
      <vt:lpstr>Unfair advantage</vt:lpstr>
      <vt:lpstr>No imitation or replica</vt:lpstr>
      <vt:lpstr>Targeted advertising/ product recommendations</vt:lpstr>
      <vt:lpstr>PowerPoint-presentatie</vt:lpstr>
      <vt:lpstr>Is targeted advertising confusing?</vt:lpstr>
      <vt:lpstr> </vt:lpstr>
      <vt:lpstr> </vt:lpstr>
      <vt:lpstr>  Thank you for your attention!   </vt:lpstr>
    </vt:vector>
  </TitlesOfParts>
  <Company>Zuiderlicht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Lennertz</dc:creator>
  <cp:lastModifiedBy>Charlotte</cp:lastModifiedBy>
  <cp:revision>714</cp:revision>
  <cp:lastPrinted>2018-11-04T23:38:54Z</cp:lastPrinted>
  <dcterms:created xsi:type="dcterms:W3CDTF">2016-01-20T13:07:02Z</dcterms:created>
  <dcterms:modified xsi:type="dcterms:W3CDTF">2023-01-09T18:24:00Z</dcterms:modified>
</cp:coreProperties>
</file>