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256" r:id="rId2"/>
    <p:sldId id="809" r:id="rId3"/>
    <p:sldId id="816" r:id="rId4"/>
    <p:sldId id="812" r:id="rId5"/>
    <p:sldId id="818" r:id="rId6"/>
    <p:sldId id="813" r:id="rId7"/>
    <p:sldId id="814" r:id="rId8"/>
    <p:sldId id="817" r:id="rId9"/>
    <p:sldId id="815" r:id="rId10"/>
    <p:sldId id="808" r:id="rId11"/>
  </p:sldIdLst>
  <p:sldSz cx="9144000" cy="6858000" type="screen4x3"/>
  <p:notesSz cx="6662738" cy="9866313"/>
  <p:embeddedFontLst>
    <p:embeddedFont>
      <p:font typeface="Times" panose="020206030504050203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 pitchFamily="2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 pitchFamily="2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 pitchFamily="2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 pitchFamily="2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LMU CompatilFact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LMU CompatilFact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LMU CompatilFact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LMU CompatilFact" pitchFamily="2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sgar Ohly" initials="AO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0"/>
    <a:srgbClr val="BCA414"/>
    <a:srgbClr val="CCFF99"/>
    <a:srgbClr val="CCFF66"/>
    <a:srgbClr val="97E4FF"/>
    <a:srgbClr val="BAF8C0"/>
    <a:srgbClr val="FFFDAD"/>
    <a:srgbClr val="F8F808"/>
    <a:srgbClr val="FF5D5D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4708" autoAdjust="0"/>
  </p:normalViewPr>
  <p:slideViewPr>
    <p:cSldViewPr>
      <p:cViewPr varScale="1">
        <p:scale>
          <a:sx n="105" d="100"/>
          <a:sy n="105" d="100"/>
        </p:scale>
        <p:origin x="15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92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-3160" y="-120"/>
      </p:cViewPr>
      <p:guideLst>
        <p:guide orient="horz" pos="3107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LMU SabonNext Demi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LMU SabonNext Demi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LMU SabonNext Demi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LMU SabonNext Demi" pitchFamily="18" charset="0"/>
                <a:cs typeface="+mn-cs"/>
              </a:defRPr>
            </a:lvl1pPr>
          </a:lstStyle>
          <a:p>
            <a:pPr>
              <a:defRPr/>
            </a:pPr>
            <a:fld id="{3890E8C4-6CDB-42EA-9D82-81B7CF0081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003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50000"/>
              </a:spcBef>
              <a:defRPr sz="1200">
                <a:latin typeface="LMU SabonNext Demi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defRPr sz="1200">
                <a:latin typeface="LMU SabonNext Demi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6300"/>
            <a:ext cx="48847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91675"/>
            <a:ext cx="2887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50000"/>
              </a:spcBef>
              <a:defRPr sz="1200">
                <a:latin typeface="LMU SabonNext Demi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591675"/>
            <a:ext cx="2887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defRPr sz="1200">
                <a:latin typeface="LMU SabonNext Demi" pitchFamily="18" charset="0"/>
                <a:cs typeface="+mn-cs"/>
              </a:defRPr>
            </a:lvl1pPr>
          </a:lstStyle>
          <a:p>
            <a:pPr>
              <a:defRPr/>
            </a:pPr>
            <a:fld id="{F2E81041-486C-4C76-81F5-E76743C0A1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764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" descr="star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6445250" cy="990600"/>
          </a:xfrm>
          <a:ln w="12700"/>
        </p:spPr>
        <p:txBody>
          <a:bodyPr/>
          <a:lstStyle>
            <a:lvl1pPr marL="0" indent="0">
              <a:defRPr sz="1800"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3200400"/>
            <a:ext cx="6445250" cy="1066800"/>
          </a:xfrm>
          <a:ln w="12700"/>
        </p:spPr>
        <p:txBody>
          <a:bodyPr/>
          <a:lstStyle>
            <a:lvl1pPr>
              <a:lnSpc>
                <a:spcPct val="80000"/>
              </a:lnSpc>
              <a:defRPr sz="36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2144713"/>
            <a:ext cx="4716463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1800"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Referat Markus Mustermann</a:t>
            </a:r>
            <a:endParaRPr lang="de-DE" sz="200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245475" y="6477000"/>
            <a:ext cx="790575" cy="3143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# </a:t>
            </a:r>
            <a:fld id="{6E160907-F211-4F81-9690-49385E384B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5976938" y="6477000"/>
            <a:ext cx="2087562" cy="3048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86BB09E-8CCF-452F-90D6-DECBB0527070}" type="datetime1">
              <a:rPr lang="de-DE"/>
              <a:pPr>
                <a:defRPr/>
              </a:pPr>
              <a:t>19.09.2019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81000" y="6491288"/>
            <a:ext cx="5414963" cy="36671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Referat Markus Mustermann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53250" y="657225"/>
            <a:ext cx="1962150" cy="55911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657225"/>
            <a:ext cx="5734050" cy="55911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245475" y="6477000"/>
            <a:ext cx="790575" cy="3143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# </a:t>
            </a:r>
            <a:fld id="{CBBBB5A8-A576-4778-B535-A5BA5E1D6D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5976938" y="6477000"/>
            <a:ext cx="2087562" cy="3048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4B230D9-EDB2-4BF8-903F-517ED5D0C68B}" type="datetime1">
              <a:rPr lang="de-DE"/>
              <a:pPr>
                <a:defRPr/>
              </a:pPr>
              <a:t>19.09.2019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81000" y="6491288"/>
            <a:ext cx="5414963" cy="36671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de-DE"/>
              <a:t>Referat Markus Mustermann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3941762" cy="457200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524000"/>
            <a:ext cx="8663880" cy="4724400"/>
          </a:xfrm>
        </p:spPr>
        <p:txBody>
          <a:bodyPr/>
          <a:lstStyle>
            <a:lvl1pPr>
              <a:defRPr b="1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 descr="standar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5240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038" y="657225"/>
            <a:ext cx="394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4" r:id="rId10"/>
    <p:sldLayoutId id="2147483775" r:id="rId11"/>
  </p:sldLayoutIdLst>
  <p:transition spd="med"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defRPr sz="2400">
          <a:solidFill>
            <a:srgbClr val="006C3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006600"/>
        </a:buClr>
        <a:buFont typeface="Times" pitchFamily="18" charset="0"/>
        <a:buChar char="•"/>
        <a:defRPr sz="1600">
          <a:solidFill>
            <a:srgbClr val="006C30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LMU CompatilFact" pitchFamily="2" charset="0"/>
        <a:buChar char="–"/>
        <a:defRPr sz="1600">
          <a:solidFill>
            <a:srgbClr val="006C30"/>
          </a:solidFill>
          <a:latin typeface="Calibri" pitchFamily="34" charset="0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-"/>
        <a:defRPr sz="1600">
          <a:solidFill>
            <a:srgbClr val="006C30"/>
          </a:solidFill>
          <a:latin typeface="Calibri" pitchFamily="34" charset="0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Calibri" pitchFamily="34" charset="0"/>
        </a:defRPr>
      </a:lvl5pPr>
      <a:lvl6pPr marL="24384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187624" y="1700808"/>
            <a:ext cx="4716463" cy="47625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LMU CompatilFact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LMU CompatilFact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LMU CompatilFact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LMU CompatilFact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MU CompatilFact" pitchFamily="2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1800" b="1" dirty="0">
                <a:solidFill>
                  <a:schemeClr val="bg2"/>
                </a:solidFill>
                <a:latin typeface="Calibri" pitchFamily="34" charset="0"/>
              </a:rPr>
              <a:t>Professor Ansgar Ohly</a:t>
            </a:r>
          </a:p>
          <a:p>
            <a:pPr>
              <a:defRPr/>
            </a:pPr>
            <a:r>
              <a:rPr lang="de-DE" sz="1600" b="1" dirty="0">
                <a:solidFill>
                  <a:schemeClr val="bg2"/>
                </a:solidFill>
                <a:latin typeface="Calibri" pitchFamily="34" charset="0"/>
              </a:rPr>
              <a:t>Chair </a:t>
            </a:r>
            <a:r>
              <a:rPr lang="de-DE" sz="1600" b="1" dirty="0" err="1">
                <a:solidFill>
                  <a:schemeClr val="bg2"/>
                </a:solidFill>
                <a:latin typeface="Calibri" pitchFamily="34" charset="0"/>
              </a:rPr>
              <a:t>of</a:t>
            </a:r>
            <a:r>
              <a:rPr lang="de-DE" sz="1600" b="1" dirty="0">
                <a:solidFill>
                  <a:schemeClr val="bg2"/>
                </a:solidFill>
                <a:latin typeface="Calibri" pitchFamily="34" charset="0"/>
              </a:rPr>
              <a:t> Private Law, Intellectual Property and Competition Law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3068960"/>
            <a:ext cx="6445250" cy="1066800"/>
          </a:xfrm>
          <a:ln w="9525"/>
        </p:spPr>
        <p:txBody>
          <a:bodyPr/>
          <a:lstStyle/>
          <a:p>
            <a:r>
              <a:rPr lang="en-GB" dirty="0"/>
              <a:t>EUTM’s in relation to earlier unregistered rights </a:t>
            </a:r>
            <a:endParaRPr lang="de-DE" sz="32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4293096"/>
            <a:ext cx="4437063" cy="990600"/>
          </a:xfrm>
          <a:ln w="9525"/>
        </p:spPr>
        <p:txBody>
          <a:bodyPr/>
          <a:lstStyle/>
          <a:p>
            <a:pPr eaLnBrk="1" hangingPunct="1"/>
            <a:endParaRPr lang="de-DE" sz="1600" b="1" dirty="0">
              <a:solidFill>
                <a:srgbClr val="006C31"/>
              </a:solidFill>
            </a:endParaRPr>
          </a:p>
          <a:p>
            <a:pPr eaLnBrk="1" hangingPunct="1"/>
            <a:r>
              <a:rPr lang="de-DE" sz="1600" b="1" dirty="0">
                <a:solidFill>
                  <a:srgbClr val="006C31"/>
                </a:solidFill>
                <a:latin typeface="Calibri" pitchFamily="34" charset="0"/>
              </a:rPr>
              <a:t>9th TLI Symposium: </a:t>
            </a:r>
            <a:r>
              <a:rPr lang="de-DE" sz="1600" b="1" dirty="0" err="1">
                <a:solidFill>
                  <a:srgbClr val="006C31"/>
                </a:solidFill>
                <a:latin typeface="Calibri" pitchFamily="34" charset="0"/>
              </a:rPr>
              <a:t>EUTM‘s</a:t>
            </a:r>
            <a:r>
              <a:rPr lang="de-DE" sz="1600" b="1" dirty="0">
                <a:solidFill>
                  <a:srgbClr val="006C31"/>
                </a:solidFill>
                <a:latin typeface="Calibri" pitchFamily="34" charset="0"/>
              </a:rPr>
              <a:t> and </a:t>
            </a:r>
            <a:r>
              <a:rPr lang="de-DE" sz="1600" b="1" dirty="0" err="1">
                <a:solidFill>
                  <a:srgbClr val="006C31"/>
                </a:solidFill>
                <a:latin typeface="Calibri" pitchFamily="34" charset="0"/>
              </a:rPr>
              <a:t>the</a:t>
            </a:r>
            <a:r>
              <a:rPr lang="de-DE" sz="1600" b="1" dirty="0">
                <a:solidFill>
                  <a:srgbClr val="006C31"/>
                </a:solidFill>
                <a:latin typeface="Calibri" pitchFamily="34" charset="0"/>
              </a:rPr>
              <a:t> EU</a:t>
            </a:r>
          </a:p>
          <a:p>
            <a:pPr eaLnBrk="1" hangingPunct="1"/>
            <a:r>
              <a:rPr lang="de-DE" sz="1600" b="1" dirty="0">
                <a:solidFill>
                  <a:srgbClr val="006C31"/>
                </a:solidFill>
                <a:latin typeface="Calibri" pitchFamily="34" charset="0"/>
              </a:rPr>
              <a:t>Groningen, 22 March 2019</a:t>
            </a:r>
            <a:endParaRPr lang="de-DE" sz="1400" dirty="0">
              <a:solidFill>
                <a:srgbClr val="006C31"/>
              </a:solidFill>
              <a:latin typeface="Calibri" pitchFamily="34" charset="0"/>
            </a:endParaRPr>
          </a:p>
          <a:p>
            <a:pPr eaLnBrk="1" hangingPunct="1"/>
            <a:endParaRPr lang="de-DE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7AA215BAB54FE5C\Downloads\_DSC03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2"/>
          <a:stretch/>
        </p:blipFill>
        <p:spPr bwMode="auto">
          <a:xfrm>
            <a:off x="899592" y="1628800"/>
            <a:ext cx="4283968" cy="261195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Titel 1"/>
          <p:cNvSpPr>
            <a:spLocks noGrp="1"/>
          </p:cNvSpPr>
          <p:nvPr>
            <p:ph type="title"/>
          </p:nvPr>
        </p:nvSpPr>
        <p:spPr>
          <a:xfrm>
            <a:off x="2124075" y="549275"/>
            <a:ext cx="3941763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4275" name="Inhaltsplatzhalter 2"/>
          <p:cNvSpPr>
            <a:spLocks noGrp="1"/>
          </p:cNvSpPr>
          <p:nvPr>
            <p:ph idx="1"/>
          </p:nvPr>
        </p:nvSpPr>
        <p:spPr>
          <a:xfrm>
            <a:off x="5580112" y="1772816"/>
            <a:ext cx="2808288" cy="1185863"/>
          </a:xfrm>
        </p:spPr>
        <p:txBody>
          <a:bodyPr/>
          <a:lstStyle/>
          <a:p>
            <a:pPr marL="0" indent="0" algn="ctr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 </a:t>
            </a:r>
          </a:p>
        </p:txBody>
      </p:sp>
      <p:pic>
        <p:nvPicPr>
          <p:cNvPr id="9" name="Grafik 1" descr="DSC08244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194175" cy="25923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076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82D9F-44EB-4E22-9294-6EED54F5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Introduction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E9D08C-D2F2-4B26-802E-D0B02AF3C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4320480" cy="608856"/>
          </a:xfrm>
        </p:spPr>
        <p:txBody>
          <a:bodyPr/>
          <a:lstStyle/>
          <a:p>
            <a:pPr marL="0" indent="0"/>
            <a:r>
              <a:rPr lang="de-DE" dirty="0"/>
              <a:t>Art 8: all-</a:t>
            </a:r>
            <a:r>
              <a:rPr lang="de-DE" dirty="0" err="1"/>
              <a:t>or</a:t>
            </a:r>
            <a:r>
              <a:rPr lang="de-DE" dirty="0"/>
              <a:t>-</a:t>
            </a:r>
            <a:r>
              <a:rPr lang="de-DE" dirty="0" err="1"/>
              <a:t>nothing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conflicts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EUTMs and </a:t>
            </a:r>
            <a:r>
              <a:rPr lang="de-DE" dirty="0" err="1"/>
              <a:t>earlier</a:t>
            </a:r>
            <a:r>
              <a:rPr lang="de-DE" dirty="0"/>
              <a:t> national</a:t>
            </a:r>
          </a:p>
          <a:p>
            <a:pPr marL="360363" lvl="1" indent="-3603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registered TMs (Art 8 (1))</a:t>
            </a:r>
          </a:p>
          <a:p>
            <a:pPr marL="360363" lvl="1" indent="-3603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unregistered</a:t>
            </a:r>
            <a:r>
              <a:rPr lang="de-DE" dirty="0"/>
              <a:t> TMs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sign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mere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significance</a:t>
            </a:r>
            <a:r>
              <a:rPr lang="de-DE" dirty="0"/>
              <a:t> (Art 8 (4))</a:t>
            </a:r>
          </a:p>
          <a:p>
            <a:pPr marL="360363" lvl="1" indent="-3603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designations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origin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geographical</a:t>
            </a:r>
            <a:r>
              <a:rPr lang="de-DE" dirty="0"/>
              <a:t> </a:t>
            </a:r>
            <a:r>
              <a:rPr lang="de-DE" dirty="0" err="1"/>
              <a:t>indications</a:t>
            </a:r>
            <a:r>
              <a:rPr lang="de-DE" dirty="0"/>
              <a:t> (Art 8 (6))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905F86-5848-42F2-AEF3-101406E17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00807"/>
            <a:ext cx="4096537" cy="40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961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03196-8D77-43F4-B781-9316B604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476672"/>
            <a:ext cx="3941762" cy="457200"/>
          </a:xfrm>
        </p:spPr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Introduction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93316E-4DF0-42CD-982E-01B5AB5CD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right to prevent use of EU TMs only in one territory / locality</a:t>
            </a:r>
          </a:p>
          <a:p>
            <a:pPr lvl="1"/>
            <a:r>
              <a:rPr lang="en-US" dirty="0"/>
              <a:t>Art 137: earlier rights within the meaning of Art 8</a:t>
            </a:r>
          </a:p>
          <a:p>
            <a:pPr lvl="1"/>
            <a:r>
              <a:rPr lang="en-US" dirty="0"/>
              <a:t>Art 138: earlier rights of mere local significance in that locality</a:t>
            </a:r>
          </a:p>
          <a:p>
            <a:pPr lvl="1"/>
            <a:r>
              <a:rPr lang="en-US" dirty="0"/>
              <a:t>Subject to acquiescence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→ trade-off between rigid unitary character and proportionality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6752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8660C-A526-4CF6-9056-7882DCA9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Elements </a:t>
            </a:r>
            <a:r>
              <a:rPr lang="de-DE" dirty="0" err="1"/>
              <a:t>of</a:t>
            </a:r>
            <a:r>
              <a:rPr lang="de-DE" dirty="0"/>
              <a:t> Art 8 (4)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D00782-EE95-4579-BEDD-336DD50E2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Elements </a:t>
            </a:r>
            <a:r>
              <a:rPr lang="de-DE" dirty="0" err="1"/>
              <a:t>of</a:t>
            </a:r>
            <a:r>
              <a:rPr lang="de-DE" dirty="0"/>
              <a:t> Art 8 (4)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existence of a prior unregistered TM or other 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 more than mere local significance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used in the course of trade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acquired prior to date of application / priority 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which confers right to prohibit the use of a subsequent TM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1001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EF50F-108C-44C6-A498-E93B0E4E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Elements </a:t>
            </a:r>
            <a:r>
              <a:rPr lang="de-DE" dirty="0" err="1"/>
              <a:t>of</a:t>
            </a:r>
            <a:r>
              <a:rPr lang="de-DE" dirty="0"/>
              <a:t> Art 8 (4)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7B098-F22D-4095-BAF3-509033FA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84" y="1412776"/>
            <a:ext cx="8641632" cy="4724400"/>
          </a:xfrm>
        </p:spPr>
        <p:txBody>
          <a:bodyPr/>
          <a:lstStyle/>
          <a:p>
            <a:r>
              <a:rPr lang="en-US" dirty="0"/>
              <a:t>Issue 1: what is “another sign“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Examples: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trade / corporate / establishment names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work titles (only if protected under national law as signs)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domain names?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Distinction from other rights which can only be involved in cancellation proceedings (Art 60 (2) EUTMR)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Personal names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© and design GC, T-255/08 – JOSE PADILLA</a:t>
            </a:r>
          </a:p>
        </p:txBody>
      </p:sp>
    </p:spTree>
    <p:extLst>
      <p:ext uri="{BB962C8B-B14F-4D97-AF65-F5344CB8AC3E}">
        <p14:creationId xmlns:p14="http://schemas.microsoft.com/office/powerpoint/2010/main" val="162259166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EF50F-108C-44C6-A498-E93B0E4E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Elements </a:t>
            </a:r>
            <a:r>
              <a:rPr lang="de-DE" dirty="0" err="1"/>
              <a:t>of</a:t>
            </a:r>
            <a:r>
              <a:rPr lang="de-DE" dirty="0"/>
              <a:t> Art 8 (4)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7B098-F22D-4095-BAF3-509033FA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24000"/>
            <a:ext cx="7463196" cy="4724400"/>
          </a:xfrm>
        </p:spPr>
        <p:txBody>
          <a:bodyPr/>
          <a:lstStyle/>
          <a:p>
            <a:r>
              <a:rPr lang="en-US" dirty="0"/>
              <a:t>Issue 1: what is „another sign“</a:t>
            </a:r>
          </a:p>
          <a:p>
            <a:pPr lvl="1"/>
            <a:r>
              <a:rPr lang="en-US" dirty="0"/>
              <a:t>Tort of passing off does not fit into these categories</a:t>
            </a:r>
          </a:p>
          <a:p>
            <a:pPr lvl="2"/>
            <a:r>
              <a:rPr lang="en-US" dirty="0"/>
              <a:t>Generally passing off qualifies under Art 8 (4): GC, T-304/09 – </a:t>
            </a:r>
            <a:r>
              <a:rPr lang="en-US" dirty="0" err="1"/>
              <a:t>BASAmALI</a:t>
            </a:r>
            <a:r>
              <a:rPr lang="en-US" dirty="0"/>
              <a:t>/BASMATI</a:t>
            </a:r>
          </a:p>
          <a:p>
            <a:pPr lvl="2"/>
            <a:r>
              <a:rPr lang="en-US" dirty="0"/>
              <a:t>But how about protection of personal names / pictures (such as Rihanna’s: </a:t>
            </a:r>
            <a:r>
              <a:rPr lang="en-GB" i="1" dirty="0"/>
              <a:t>Robyn Rihanna Fenty v Arcadia Group Brands</a:t>
            </a:r>
            <a:r>
              <a:rPr lang="en-GB" dirty="0"/>
              <a:t>, [2015] EWCA 3</a:t>
            </a:r>
            <a:r>
              <a:rPr lang="en-US" dirty="0"/>
              <a:t>)?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Where to draw the line between a right in a and unfair competition actions preventing confusion? Example: product get-up</a:t>
            </a:r>
          </a:p>
          <a:p>
            <a:pPr lvl="2"/>
            <a:r>
              <a:rPr lang="en-US" dirty="0"/>
              <a:t>passing off (UK)</a:t>
            </a:r>
          </a:p>
          <a:p>
            <a:pPr lvl="2"/>
            <a:r>
              <a:rPr lang="en-US" dirty="0"/>
              <a:t>trade dress protection under Lanham Act (US)</a:t>
            </a:r>
          </a:p>
          <a:p>
            <a:pPr lvl="2"/>
            <a:r>
              <a:rPr lang="en-US" dirty="0"/>
              <a:t>§ 4 No 3 (a) Unfair Competition Act (Germany</a:t>
            </a:r>
            <a:r>
              <a:rPr lang="de-DE" dirty="0"/>
              <a:t>)</a:t>
            </a:r>
            <a:endParaRPr lang="en-GB" dirty="0"/>
          </a:p>
        </p:txBody>
      </p:sp>
      <p:pic>
        <p:nvPicPr>
          <p:cNvPr id="5" name="Picture 9" descr="http://d3hjf51r9j54j7.cloudfront.net/wp-content/uploads/sites/7/2015/12/Jif_Lemon2.jpg">
            <a:extLst>
              <a:ext uri="{FF2B5EF4-FFF2-40B4-BE49-F238E27FC236}">
                <a16:creationId xmlns:a16="http://schemas.microsoft.com/office/drawing/2014/main" id="{A12BAE35-502B-4771-A046-58D099BF6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51" b="89744" l="9936" r="89744">
                        <a14:foregroundMark x1="48718" y1="7051" x2="48718" y2="7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16" y="3646442"/>
            <a:ext cx="1441502" cy="1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ttp://knitwitliving.com/wp-content/uploads/2015/02/realemon.jpg">
            <a:extLst>
              <a:ext uri="{FF2B5EF4-FFF2-40B4-BE49-F238E27FC236}">
                <a16:creationId xmlns:a16="http://schemas.microsoft.com/office/drawing/2014/main" id="{98DE43D8-CE4D-4D98-B0B9-4CA20EA8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00" b="92800" l="7200" r="94400">
                        <a14:foregroundMark x1="65200" y1="8400" x2="65200" y2="8400"/>
                        <a14:foregroundMark x1="8400" y1="40000" x2="8400" y2="40000"/>
                        <a14:foregroundMark x1="7200" y1="35200" x2="7200" y2="35200"/>
                        <a14:foregroundMark x1="94400" y1="56400" x2="94400" y2="56400"/>
                        <a14:foregroundMark x1="67600" y1="92800" x2="67600" y2="9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40" y="4986080"/>
            <a:ext cx="1368996" cy="13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i.telegraph.co.uk/multimedia/archive/02565/RIRITEE_2565935a.jpg">
            <a:extLst>
              <a:ext uri="{FF2B5EF4-FFF2-40B4-BE49-F238E27FC236}">
                <a16:creationId xmlns:a16="http://schemas.microsoft.com/office/drawing/2014/main" id="{3CDF284A-474F-8E46-9C81-EF12182F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9" b="95489" l="9586" r="89850">
                        <a14:foregroundMark x1="34023" y1="95489" x2="34023" y2="95489"/>
                        <a14:foregroundMark x1="32331" y1="50940" x2="32331" y2="50940"/>
                        <a14:foregroundMark x1="31391" y1="37970" x2="31391" y2="37970"/>
                        <a14:foregroundMark x1="28571" y1="14286" x2="28571" y2="14286"/>
                        <a14:foregroundMark x1="29511" y1="6015" x2="29511" y2="6015"/>
                        <a14:foregroundMark x1="43797" y1="8083" x2="43797" y2="8083"/>
                        <a14:foregroundMark x1="56767" y1="6955" x2="56767" y2="6955"/>
                        <a14:foregroundMark x1="71617" y1="7143" x2="71617" y2="7143"/>
                        <a14:foregroundMark x1="61466" y1="3759" x2="61466" y2="3759"/>
                        <a14:foregroundMark x1="31579" y1="5075" x2="31579" y2="5075"/>
                        <a14:foregroundMark x1="27256" y1="7895" x2="27256" y2="7895"/>
                        <a14:foregroundMark x1="26880" y1="14098" x2="26880" y2="14098"/>
                        <a14:foregroundMark x1="28195" y1="21805" x2="28195" y2="21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10" y="1461618"/>
            <a:ext cx="2052457" cy="205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515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56E36-8CAB-48E2-B6ED-1ECC3EA1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Elements </a:t>
            </a:r>
            <a:r>
              <a:rPr lang="de-DE" dirty="0" err="1"/>
              <a:t>of</a:t>
            </a:r>
            <a:r>
              <a:rPr lang="de-DE" dirty="0"/>
              <a:t> Art 8 (4)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5386B6-D024-4691-924C-F015D301C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 2: more than mere local significance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EU law criterion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not merely a geographical test, but ”real presence“: account to be taken of duration and intensity (CJEU, C-96/09 P – Anheuser-Busch)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Separate assessment for each territory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Generally more than just one city (such as Vila Nova de </a:t>
            </a:r>
            <a:r>
              <a:rPr lang="en-US" dirty="0" err="1"/>
              <a:t>Famalicão</a:t>
            </a:r>
            <a:r>
              <a:rPr lang="en-US" dirty="0"/>
              <a:t> = 120,000 inhabitants: GC T-318/06 – GENERAL OPTICA)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Territory of one member state sufficient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Test relative to the territory of that member state?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99322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95357-B570-4B27-AF2E-910FE0D0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Elements </a:t>
            </a:r>
            <a:r>
              <a:rPr lang="de-DE" dirty="0" err="1"/>
              <a:t>of</a:t>
            </a:r>
            <a:r>
              <a:rPr lang="de-DE" dirty="0"/>
              <a:t> Art 8 (4)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04AAB0-0488-4490-97D7-465497B69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Issue</a:t>
            </a:r>
            <a:r>
              <a:rPr lang="de-DE" dirty="0"/>
              <a:t> 3: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prohibit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subsequent TM</a:t>
            </a:r>
          </a:p>
          <a:p>
            <a:pPr lvl="1"/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national </a:t>
            </a:r>
            <a:r>
              <a:rPr lang="de-DE" dirty="0" err="1"/>
              <a:t>law</a:t>
            </a:r>
            <a:endParaRPr lang="de-DE" dirty="0"/>
          </a:p>
          <a:p>
            <a:pPr lvl="2"/>
            <a:r>
              <a:rPr lang="de-DE" dirty="0"/>
              <a:t>but </a:t>
            </a:r>
            <a:r>
              <a:rPr lang="de-DE" dirty="0" err="1"/>
              <a:t>see</a:t>
            </a:r>
            <a:r>
              <a:rPr lang="de-DE" dirty="0"/>
              <a:t> GC T-238/17 – GUGLER: EUIPO </a:t>
            </a:r>
            <a:r>
              <a:rPr lang="de-DE" dirty="0" err="1"/>
              <a:t>finding</a:t>
            </a:r>
            <a:r>
              <a:rPr lang="de-DE" dirty="0"/>
              <a:t> </a:t>
            </a:r>
            <a:r>
              <a:rPr lang="de-DE" dirty="0" err="1"/>
              <a:t>upheld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LOC </a:t>
            </a:r>
            <a:r>
              <a:rPr lang="de-DE" dirty="0" err="1"/>
              <a:t>under</a:t>
            </a:r>
            <a:r>
              <a:rPr lang="de-DE" dirty="0"/>
              <a:t> French </a:t>
            </a:r>
            <a:r>
              <a:rPr lang="de-DE" dirty="0" err="1"/>
              <a:t>law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trade </a:t>
            </a:r>
            <a:r>
              <a:rPr lang="de-DE" dirty="0" err="1"/>
              <a:t>names</a:t>
            </a:r>
            <a:r>
              <a:rPr lang="de-DE" dirty="0"/>
              <a:t> and EU </a:t>
            </a:r>
            <a:r>
              <a:rPr lang="de-DE" dirty="0" err="1"/>
              <a:t>law</a:t>
            </a:r>
            <a:r>
              <a:rPr lang="de-DE" dirty="0"/>
              <a:t> </a:t>
            </a:r>
            <a:r>
              <a:rPr lang="de-DE" dirty="0" err="1"/>
              <a:t>identical</a:t>
            </a:r>
            <a:endParaRPr lang="de-DE" dirty="0"/>
          </a:p>
          <a:p>
            <a:pPr lvl="2"/>
            <a:r>
              <a:rPr lang="de-DE" dirty="0" err="1"/>
              <a:t>towards</a:t>
            </a:r>
            <a:r>
              <a:rPr lang="de-DE" dirty="0"/>
              <a:t> a </a:t>
            </a:r>
            <a:r>
              <a:rPr lang="de-DE" dirty="0" err="1"/>
              <a:t>Europeanisation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concepts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What</a:t>
            </a:r>
            <a:r>
              <a:rPr lang="de-DE" dirty="0"/>
              <a:t> in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honest </a:t>
            </a:r>
            <a:r>
              <a:rPr lang="de-DE" dirty="0" err="1"/>
              <a:t>concurrent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national </a:t>
            </a:r>
            <a:r>
              <a:rPr lang="de-DE" dirty="0" err="1"/>
              <a:t>law</a:t>
            </a:r>
            <a:r>
              <a:rPr lang="de-DE" dirty="0"/>
              <a:t>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93257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49E64-39D6-4EDD-908B-5A8A84ED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Perspectives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DAD462-BA72-4776-9BF3-F5092A914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Alternative approaches to resolving the conflict between unity and territoriality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MPI TM study: unregistered rights which confer protection for the entire territory of a member state rather than “more than mere local significance”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Disregarding the borders between member states: significance for entire EU market?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Full co-existence = deletion of Art 8 (4)?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and retention of Arts 137, 138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or introduction of a new provision allowing co-existence while imposing a duty to avoid confusion?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Harmonisation</a:t>
            </a:r>
            <a:r>
              <a:rPr lang="en-US" dirty="0"/>
              <a:t> of law of unregistered TMs and trade names</a:t>
            </a:r>
          </a:p>
        </p:txBody>
      </p:sp>
    </p:spTree>
    <p:extLst>
      <p:ext uri="{BB962C8B-B14F-4D97-AF65-F5344CB8AC3E}">
        <p14:creationId xmlns:p14="http://schemas.microsoft.com/office/powerpoint/2010/main" val="164462391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aesentation_lmu_aktuell">
  <a:themeElements>
    <a:clrScheme name="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CC00"/>
      </a:accent1>
      <a:accent2>
        <a:srgbClr val="FF990F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8A0C"/>
      </a:accent6>
      <a:hlink>
        <a:srgbClr val="009900"/>
      </a:hlink>
      <a:folHlink>
        <a:srgbClr val="99CC00"/>
      </a:folHlink>
    </a:clrScheme>
    <a:fontScheme name="Praesentation_lmu_aktuell">
      <a:majorFont>
        <a:latin typeface="LMU CompatilFact"/>
        <a:ea typeface=""/>
        <a:cs typeface=""/>
      </a:majorFont>
      <a:minorFont>
        <a:latin typeface="LMU CompatilFac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</a:defRPr>
        </a:defPPr>
      </a:lstStyle>
    </a:lnDef>
  </a:objectDefaults>
  <a:extraClrSchemeLst>
    <a:extraClrScheme>
      <a:clrScheme name="Praesentation_lmu_aktue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3">
        <a:dk1>
          <a:srgbClr val="000000"/>
        </a:dk1>
        <a:lt1>
          <a:srgbClr val="FFFFFF"/>
        </a:lt1>
        <a:dk2>
          <a:srgbClr val="4C4C4C"/>
        </a:dk2>
        <a:lt2>
          <a:srgbClr val="808080"/>
        </a:lt2>
        <a:accent1>
          <a:srgbClr val="FF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00"/>
        </a:accent6>
        <a:hlink>
          <a:srgbClr val="00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642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LMU SabonNext Demi</vt:lpstr>
      <vt:lpstr>Times</vt:lpstr>
      <vt:lpstr>Calibri</vt:lpstr>
      <vt:lpstr>Wingdings</vt:lpstr>
      <vt:lpstr>LMU CompatilFact</vt:lpstr>
      <vt:lpstr>Praesentation_lmu_aktuell</vt:lpstr>
      <vt:lpstr>EUTM’s in relation to earlier unregistered rights </vt:lpstr>
      <vt:lpstr>1. Introduction</vt:lpstr>
      <vt:lpstr>1. Introduction</vt:lpstr>
      <vt:lpstr>2. Elements of Art 8 (4)</vt:lpstr>
      <vt:lpstr>2. Elements of Art 8 (4)</vt:lpstr>
      <vt:lpstr>2. Elements of Art 8 (4)</vt:lpstr>
      <vt:lpstr>2. Elements of Art 8 (4)</vt:lpstr>
      <vt:lpstr>2. Elements of Art 8 (4)</vt:lpstr>
      <vt:lpstr>3. Perspectives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.</dc:creator>
  <cp:lastModifiedBy>Vrendenbarg, C.J.S.</cp:lastModifiedBy>
  <cp:revision>419</cp:revision>
  <cp:lastPrinted>2002-10-09T14:32:30Z</cp:lastPrinted>
  <dcterms:created xsi:type="dcterms:W3CDTF">2003-07-21T12:00:07Z</dcterms:created>
  <dcterms:modified xsi:type="dcterms:W3CDTF">2019-09-19T12:11:24Z</dcterms:modified>
</cp:coreProperties>
</file>