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handoutMasterIdLst>
    <p:handoutMasterId r:id="rId17"/>
  </p:handoutMasterIdLst>
  <p:sldIdLst>
    <p:sldId id="339" r:id="rId2"/>
    <p:sldId id="365" r:id="rId3"/>
    <p:sldId id="379" r:id="rId4"/>
    <p:sldId id="366" r:id="rId5"/>
    <p:sldId id="369" r:id="rId6"/>
    <p:sldId id="367" r:id="rId7"/>
    <p:sldId id="376" r:id="rId8"/>
    <p:sldId id="375" r:id="rId9"/>
    <p:sldId id="370" r:id="rId10"/>
    <p:sldId id="368" r:id="rId11"/>
    <p:sldId id="377" r:id="rId12"/>
    <p:sldId id="372" r:id="rId13"/>
    <p:sldId id="378" r:id="rId14"/>
    <p:sldId id="380" r:id="rId15"/>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Griffiths" initials="A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4714" autoAdjust="0"/>
  </p:normalViewPr>
  <p:slideViewPr>
    <p:cSldViewPr>
      <p:cViewPr>
        <p:scale>
          <a:sx n="112" d="100"/>
          <a:sy n="112" d="100"/>
        </p:scale>
        <p:origin x="-972"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16T11:01:45.622" idx="1">
    <p:pos x="4493" y="2348"/>
    <p:text>The Court of Appeal in the Intel case asked whether detriment to distinctive character requires  "an effect on the economic behaviour of consumers" in its third question: . Jacob LJ noted at [27] that there had been some suggestion to this effect in English cases, citing  the judgment of the High Court in Electrocoin Automatics v Coinworld (2004). The Deputy Judge in that case (Geoffrey Hobbs QC) said this was the case at [102], citing in support the ECJ's judgment in Case C-303/97 Verbraucher Schutzverein v Sektkellerei at [32], [33] and [38] and also noting Art. 2(2) of Council Directive 84/540 (as amended by Directive 97/55) concerning misleading and comparative advertising.</p:text>
    <p:extLst mod="1">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0641A4E8-3EA7-42D1-BCDF-6D0C850D424C}" type="datetimeFigureOut">
              <a:rPr lang="en-GB" smtClean="0"/>
              <a:t>24/09/2018</a:t>
            </a:fld>
            <a:endParaRPr lang="en-GB"/>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9FC93181-EE9F-45EB-B016-F85587CA97E0}" type="slidenum">
              <a:rPr lang="en-GB" smtClean="0"/>
              <a:t>‹#›</a:t>
            </a:fld>
            <a:endParaRPr lang="en-GB"/>
          </a:p>
        </p:txBody>
      </p:sp>
    </p:spTree>
    <p:extLst>
      <p:ext uri="{BB962C8B-B14F-4D97-AF65-F5344CB8AC3E}">
        <p14:creationId xmlns:p14="http://schemas.microsoft.com/office/powerpoint/2010/main" val="2319791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443D8F54-14F9-4F72-BF6B-19859FC9EA95}" type="datetimeFigureOut">
              <a:rPr lang="en-GB" smtClean="0"/>
              <a:t>24/09/2018</a:t>
            </a:fld>
            <a:endParaRPr lang="en-GB"/>
          </a:p>
        </p:txBody>
      </p:sp>
      <p:sp>
        <p:nvSpPr>
          <p:cNvPr id="4" name="Slide Image Placeholder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B502A671-6A13-4650-AF33-4F8591C9DAA6}" type="slidenum">
              <a:rPr lang="en-GB" smtClean="0"/>
              <a:t>‹#›</a:t>
            </a:fld>
            <a:endParaRPr lang="en-GB"/>
          </a:p>
        </p:txBody>
      </p:sp>
    </p:spTree>
    <p:extLst>
      <p:ext uri="{BB962C8B-B14F-4D97-AF65-F5344CB8AC3E}">
        <p14:creationId xmlns:p14="http://schemas.microsoft.com/office/powerpoint/2010/main" val="127417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B8BC705-CF87-4B12-BBAA-2228480F1502}" type="datetime1">
              <a:rPr lang="en-US" smtClean="0"/>
              <a:t>9/24/2018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299F029-8FF1-4391-801C-1D09A8BBFC6D}" type="datetime1">
              <a:rPr lang="en-US" smtClean="0"/>
              <a:t>9/24/2018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FE43B5-59DE-40C1-82E7-46C0D3EBF2AD}" type="datetime1">
              <a:rPr lang="en-US" smtClean="0"/>
              <a:t>9/24/2018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EA040-2377-40F7-B56C-69D6379A9081}" type="datetime1">
              <a:rPr lang="en-US" smtClean="0"/>
              <a:t>9/24/2018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22D029A-0FDF-47BF-ACBD-725F5C1ED8BC}" type="datetime1">
              <a:rPr lang="en-US" smtClean="0"/>
              <a:t>9/24/2018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AE816A-6918-4415-B3A6-A7B02CD5D09B}" type="datetime1">
              <a:rPr lang="en-US" smtClean="0"/>
              <a:t>9/24/2018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EC71FB7-1A70-42AC-8248-3D80B8442060}" type="datetime1">
              <a:rPr lang="en-US" smtClean="0"/>
              <a:t>9/24/2018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A422AA0-2534-4838-873A-45BBFDFA6763}" type="datetime1">
              <a:rPr lang="en-US" smtClean="0"/>
              <a:t>9/24/2018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B9443-3A26-4252-8956-55AEB76FB238}" type="datetime1">
              <a:rPr lang="en-US" smtClean="0"/>
              <a:t>9/24/2018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2C2281E-17E0-410D-9A3B-616727BEF588}" type="datetime1">
              <a:rPr lang="en-US" smtClean="0"/>
              <a:t>9/24/2018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3008D-C69D-4915-8716-C05DA9BC93F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7EF13BF-F85E-41AC-9498-675F04A8B949}" type="datetime1">
              <a:rPr lang="en-US" smtClean="0"/>
              <a:t>9/24/2018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B513008D-C69D-4915-8716-C05DA9BC93F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0135AF-6584-4556-A3BC-5D17C678CA0E}" type="datetime1">
              <a:rPr lang="en-US" smtClean="0"/>
              <a:t>9/24/2018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13008D-C69D-4915-8716-C05DA9BC93F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4000" dirty="0">
                <a:latin typeface="Bookman Old Style" panose="02050604050505020204" pitchFamily="18" charset="0"/>
                <a:cs typeface="Aharoni" panose="02010803020104030203" pitchFamily="2" charset="-79"/>
              </a:rPr>
              <a:t>TLI Conference 2018-Nijmegen</a:t>
            </a:r>
            <a:br>
              <a:rPr lang="en-GB" sz="4000" dirty="0">
                <a:latin typeface="Bookman Old Style" panose="02050604050505020204" pitchFamily="18" charset="0"/>
                <a:cs typeface="Aharoni" panose="02010803020104030203" pitchFamily="2" charset="-79"/>
              </a:rPr>
            </a:br>
            <a:r>
              <a:rPr lang="en-GB" sz="4000" dirty="0">
                <a:latin typeface="Bookman Old Style" panose="02050604050505020204" pitchFamily="18" charset="0"/>
                <a:cs typeface="Aharoni" panose="02010803020104030203" pitchFamily="2" charset="-79"/>
              </a:rPr>
              <a:t>II The Concept of Dilution</a:t>
            </a:r>
            <a:br>
              <a:rPr lang="en-GB" sz="4000" dirty="0">
                <a:latin typeface="Bookman Old Style" panose="02050604050505020204" pitchFamily="18" charset="0"/>
                <a:cs typeface="Aharoni" panose="02010803020104030203" pitchFamily="2" charset="-79"/>
              </a:rPr>
            </a:br>
            <a:r>
              <a:rPr lang="en-GB" sz="2800" dirty="0">
                <a:latin typeface="Bookman Old Style" panose="02050604050505020204" pitchFamily="18" charset="0"/>
                <a:cs typeface="Aharoni" panose="02010803020104030203" pitchFamily="2" charset="-79"/>
              </a:rPr>
              <a:t>Part 4: Evidence of – a risk of – a change in economic behaviour</a:t>
            </a:r>
          </a:p>
        </p:txBody>
      </p:sp>
      <p:sp>
        <p:nvSpPr>
          <p:cNvPr id="3" name="Subtitle 2"/>
          <p:cNvSpPr>
            <a:spLocks noGrp="1"/>
          </p:cNvSpPr>
          <p:nvPr>
            <p:ph type="subTitle" idx="1"/>
          </p:nvPr>
        </p:nvSpPr>
        <p:spPr>
          <a:xfrm>
            <a:off x="4302125" y="7734432"/>
            <a:ext cx="7854696" cy="1752600"/>
          </a:xfrm>
        </p:spPr>
        <p:txBody>
          <a:bodyPr>
            <a:normAutofit/>
          </a:bodyPr>
          <a:lstStyle/>
          <a:p>
            <a:endParaRPr lang="en-GB" dirty="0"/>
          </a:p>
          <a:p>
            <a:r>
              <a:rPr lang="en-GB" dirty="0"/>
              <a:t>	</a:t>
            </a:r>
            <a:r>
              <a:rPr lang="en-GB" dirty="0">
                <a:latin typeface="Bookman Old Style" panose="02050604050505020204" pitchFamily="18" charset="0"/>
              </a:rPr>
              <a:t>		</a:t>
            </a:r>
            <a:r>
              <a:rPr lang="en-GB" dirty="0"/>
              <a:t>				</a:t>
            </a:r>
          </a:p>
          <a:p>
            <a:r>
              <a:rPr lang="en-GB" dirty="0"/>
              <a:t>                      </a:t>
            </a:r>
          </a:p>
        </p:txBody>
      </p:sp>
      <p:sp>
        <p:nvSpPr>
          <p:cNvPr id="4" name="Slide Number Placeholder 3"/>
          <p:cNvSpPr>
            <a:spLocks noGrp="1"/>
          </p:cNvSpPr>
          <p:nvPr>
            <p:ph type="sldNum" sz="quarter" idx="12"/>
          </p:nvPr>
        </p:nvSpPr>
        <p:spPr/>
        <p:txBody>
          <a:bodyPr/>
          <a:lstStyle/>
          <a:p>
            <a:fld id="{B513008D-C69D-4915-8716-C05DA9BC93F0}" type="slidenum">
              <a:rPr lang="en-GB" smtClean="0"/>
              <a:pPr/>
              <a:t>1</a:t>
            </a:fld>
            <a:endParaRPr lang="en-GB"/>
          </a:p>
        </p:txBody>
      </p:sp>
      <p:pic>
        <p:nvPicPr>
          <p:cNvPr id="1026" name="Picture 2" descr="https://www.uktranscription.com/newcast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69160"/>
            <a:ext cx="4762500" cy="20955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0" y="3105835"/>
            <a:ext cx="4572000" cy="1785104"/>
          </a:xfrm>
          <a:prstGeom prst="rect">
            <a:avLst/>
          </a:prstGeom>
        </p:spPr>
        <p:txBody>
          <a:bodyPr>
            <a:spAutoFit/>
          </a:bodyPr>
          <a:lstStyle/>
          <a:p>
            <a:endParaRPr lang="en-GB" dirty="0">
              <a:latin typeface="Bookman Old Style" panose="02050604050505020204" pitchFamily="18" charset="0"/>
            </a:endParaRPr>
          </a:p>
          <a:p>
            <a:r>
              <a:rPr lang="en-GB" sz="2800" dirty="0">
                <a:latin typeface="Bookman Old Style" panose="02050604050505020204" pitchFamily="18" charset="0"/>
              </a:rPr>
              <a:t>	</a:t>
            </a:r>
            <a:r>
              <a:rPr lang="en-GB" sz="3200" dirty="0">
                <a:solidFill>
                  <a:schemeClr val="accent1">
                    <a:lumMod val="75000"/>
                  </a:schemeClr>
                </a:solidFill>
                <a:latin typeface="Bookman Old Style" panose="02050604050505020204" pitchFamily="18" charset="0"/>
              </a:rPr>
              <a:t>Introduction 1:</a:t>
            </a:r>
          </a:p>
          <a:p>
            <a:r>
              <a:rPr lang="en-GB" sz="3200" dirty="0">
                <a:solidFill>
                  <a:schemeClr val="accent1">
                    <a:lumMod val="75000"/>
                  </a:schemeClr>
                </a:solidFill>
                <a:latin typeface="Bookman Old Style" panose="02050604050505020204" pitchFamily="18" charset="0"/>
              </a:rPr>
              <a:t>	Andrew Griffiths </a:t>
            </a:r>
            <a:r>
              <a:rPr lang="en-GB" sz="2800" dirty="0">
                <a:latin typeface="Bookman Old Style" panose="02050604050505020204" pitchFamily="18" charset="0"/>
              </a:rPr>
              <a:t>		</a:t>
            </a:r>
            <a:r>
              <a:rPr lang="en-GB" dirty="0">
                <a:latin typeface="Bookman Old Style" panose="02050604050505020204" pitchFamily="18" charset="0"/>
              </a:rPr>
              <a:t>		</a:t>
            </a:r>
            <a:endParaRPr lang="en-GB" dirty="0"/>
          </a:p>
        </p:txBody>
      </p:sp>
    </p:spTree>
    <p:extLst>
      <p:ext uri="{BB962C8B-B14F-4D97-AF65-F5344CB8AC3E}">
        <p14:creationId xmlns:p14="http://schemas.microsoft.com/office/powerpoint/2010/main" val="166629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t>Some UK Case Law</a:t>
            </a:r>
          </a:p>
        </p:txBody>
      </p:sp>
      <p:sp>
        <p:nvSpPr>
          <p:cNvPr id="3" name="Content Placeholder 2"/>
          <p:cNvSpPr>
            <a:spLocks noGrp="1"/>
          </p:cNvSpPr>
          <p:nvPr>
            <p:ph idx="1"/>
          </p:nvPr>
        </p:nvSpPr>
        <p:spPr/>
        <p:txBody>
          <a:bodyPr>
            <a:normAutofit fontScale="77500" lnSpcReduction="20000"/>
          </a:bodyPr>
          <a:lstStyle/>
          <a:p>
            <a:r>
              <a:rPr lang="en-GB" i="1" dirty="0"/>
              <a:t>Comic Enterprises v 20</a:t>
            </a:r>
            <a:r>
              <a:rPr lang="en-GB" i="1" baseline="30000" dirty="0"/>
              <a:t>th</a:t>
            </a:r>
            <a:r>
              <a:rPr lang="en-GB" i="1" dirty="0"/>
              <a:t> Century Fox </a:t>
            </a:r>
            <a:r>
              <a:rPr lang="en-GB" dirty="0"/>
              <a:t>(2016)</a:t>
            </a:r>
            <a:endParaRPr lang="en-GB" i="1" dirty="0"/>
          </a:p>
          <a:p>
            <a:pPr lvl="2"/>
            <a:r>
              <a:rPr lang="en-GB" dirty="0"/>
              <a:t>P’s TMs: two device marks incorporating “the glee club”, which was registered and being used for comedy/ entertainment venues</a:t>
            </a:r>
          </a:p>
          <a:p>
            <a:pPr lvl="2"/>
            <a:r>
              <a:rPr lang="en-GB" dirty="0"/>
              <a:t>At the relevant time, P had two established and two new venues and was planning further expansion</a:t>
            </a:r>
          </a:p>
          <a:p>
            <a:pPr lvl="2"/>
            <a:r>
              <a:rPr lang="en-GB" dirty="0"/>
              <a:t>D’s sign was “glee”, the name of a TV series that D was heavily promoting, and also being used on related merchandise etc.</a:t>
            </a:r>
          </a:p>
          <a:p>
            <a:pPr lvl="2"/>
            <a:r>
              <a:rPr lang="en-GB" dirty="0"/>
              <a:t>P’s evidence showed significant “reverse confusion”, which was having an adverse impact on P’s potential consumers, compromising P’s brand and inhibiting further expansion</a:t>
            </a:r>
          </a:p>
          <a:p>
            <a:r>
              <a:rPr lang="en-GB" i="1" dirty="0"/>
              <a:t>Azumi v Zuma’s Choice Pet Products</a:t>
            </a:r>
            <a:r>
              <a:rPr lang="en-GB" dirty="0"/>
              <a:t> (2017)</a:t>
            </a:r>
          </a:p>
          <a:p>
            <a:pPr lvl="2"/>
            <a:r>
              <a:rPr lang="en-GB" dirty="0"/>
              <a:t>P’s TMs: included the word “Zuma”, registered for food and restaurant services, being used for a small chain of “high end” Japanese restaurants and had acquired a strong reputation</a:t>
            </a:r>
          </a:p>
          <a:p>
            <a:pPr lvl="2"/>
            <a:r>
              <a:rPr lang="en-GB" dirty="0"/>
              <a:t>D’s signs included “Zuma” and “Dine in with Zuma”, which it used on a website and was planning to use to market a range of upmarket dog food, with “Zuma” being the name of D’s controller D2’s pet dog</a:t>
            </a:r>
          </a:p>
          <a:p>
            <a:pPr lvl="2"/>
            <a:r>
              <a:rPr lang="en-GB" dirty="0"/>
              <a:t>Since D had not begun significant trading, P invited the court to make deductions from the circumstances of the case and D’s business plans</a:t>
            </a:r>
          </a:p>
        </p:txBody>
      </p:sp>
      <p:sp>
        <p:nvSpPr>
          <p:cNvPr id="4" name="Slide Number Placeholder 3"/>
          <p:cNvSpPr>
            <a:spLocks noGrp="1"/>
          </p:cNvSpPr>
          <p:nvPr>
            <p:ph type="sldNum" sz="quarter" idx="12"/>
          </p:nvPr>
        </p:nvSpPr>
        <p:spPr/>
        <p:txBody>
          <a:bodyPr/>
          <a:lstStyle/>
          <a:p>
            <a:fld id="{B513008D-C69D-4915-8716-C05DA9BC93F0}" type="slidenum">
              <a:rPr lang="en-GB" smtClean="0"/>
              <a:pPr/>
              <a:t>10</a:t>
            </a:fld>
            <a:endParaRPr lang="en-GB"/>
          </a:p>
        </p:txBody>
      </p:sp>
    </p:spTree>
    <p:extLst>
      <p:ext uri="{BB962C8B-B14F-4D97-AF65-F5344CB8AC3E}">
        <p14:creationId xmlns:p14="http://schemas.microsoft.com/office/powerpoint/2010/main" val="254835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 the Evidence Showed?</a:t>
            </a:r>
          </a:p>
        </p:txBody>
      </p:sp>
      <p:sp>
        <p:nvSpPr>
          <p:cNvPr id="3" name="Content Placeholder 2"/>
          <p:cNvSpPr>
            <a:spLocks noGrp="1"/>
          </p:cNvSpPr>
          <p:nvPr>
            <p:ph idx="1"/>
          </p:nvPr>
        </p:nvSpPr>
        <p:spPr/>
        <p:txBody>
          <a:bodyPr>
            <a:normAutofit fontScale="77500" lnSpcReduction="20000"/>
          </a:bodyPr>
          <a:lstStyle/>
          <a:p>
            <a:r>
              <a:rPr lang="en-GB" dirty="0"/>
              <a:t>High Court/ Court of Appeal in </a:t>
            </a:r>
            <a:r>
              <a:rPr lang="en-GB" i="1" dirty="0"/>
              <a:t>Comic Enterprises</a:t>
            </a:r>
            <a:r>
              <a:rPr lang="en-GB" dirty="0"/>
              <a:t>:</a:t>
            </a:r>
          </a:p>
          <a:p>
            <a:pPr lvl="2"/>
            <a:r>
              <a:rPr lang="en-GB" dirty="0"/>
              <a:t>It was not necessary to provide evidence quantifying a change in economic behaviour </a:t>
            </a:r>
          </a:p>
          <a:p>
            <a:pPr lvl="2"/>
            <a:r>
              <a:rPr lang="en-GB" dirty="0"/>
              <a:t>All that was needed was objective evidence that there will be a change in the economic behaviour of consumers</a:t>
            </a:r>
          </a:p>
          <a:p>
            <a:pPr lvl="2"/>
            <a:r>
              <a:rPr lang="en-GB" dirty="0"/>
              <a:t>Did not accept speculation concerning reasons behind relatively low turnover figures for P’s new venues</a:t>
            </a:r>
          </a:p>
          <a:p>
            <a:pPr lvl="2"/>
            <a:r>
              <a:rPr lang="en-GB" dirty="0"/>
              <a:t>Accepted evidence that showed significant “reverse confusion”</a:t>
            </a:r>
          </a:p>
          <a:p>
            <a:pPr lvl="2"/>
            <a:r>
              <a:rPr lang="en-GB" dirty="0"/>
              <a:t>Accepted evidence that showed P’s difficulties in marketing/ promoting new venues due to likelihood of “reverse confusion”</a:t>
            </a:r>
          </a:p>
          <a:p>
            <a:r>
              <a:rPr lang="en-GB" dirty="0"/>
              <a:t>High Court in </a:t>
            </a:r>
            <a:r>
              <a:rPr lang="en-GB" i="1" dirty="0"/>
              <a:t>Azumi</a:t>
            </a:r>
          </a:p>
          <a:p>
            <a:pPr lvl="2"/>
            <a:r>
              <a:rPr lang="en-GB" dirty="0"/>
              <a:t>The necessary “link” was established in particular through the sign “Dine in with Zuma”, which was unusual in the context of pet food.</a:t>
            </a:r>
          </a:p>
          <a:p>
            <a:pPr lvl="2"/>
            <a:r>
              <a:rPr lang="en-GB" dirty="0"/>
              <a:t>Accepted that there was a serious likelihood of an adverse effect on consumer behaviour based on logical deductions from D’s marketing plans, the “inherent tension” between dog food and human food and “the even greater tension” between dog food and food served in high quality restaurants</a:t>
            </a:r>
          </a:p>
          <a:p>
            <a:pPr lvl="2"/>
            <a:endParaRPr lang="en-GB" dirty="0"/>
          </a:p>
        </p:txBody>
      </p:sp>
      <p:sp>
        <p:nvSpPr>
          <p:cNvPr id="4" name="Slide Number Placeholder 3"/>
          <p:cNvSpPr>
            <a:spLocks noGrp="1"/>
          </p:cNvSpPr>
          <p:nvPr>
            <p:ph type="sldNum" sz="quarter" idx="12"/>
          </p:nvPr>
        </p:nvSpPr>
        <p:spPr/>
        <p:txBody>
          <a:bodyPr/>
          <a:lstStyle/>
          <a:p>
            <a:fld id="{B513008D-C69D-4915-8716-C05DA9BC93F0}" type="slidenum">
              <a:rPr lang="en-GB" smtClean="0"/>
              <a:pPr/>
              <a:t>11</a:t>
            </a:fld>
            <a:endParaRPr lang="en-GB"/>
          </a:p>
        </p:txBody>
      </p:sp>
    </p:spTree>
    <p:extLst>
      <p:ext uri="{BB962C8B-B14F-4D97-AF65-F5344CB8AC3E}">
        <p14:creationId xmlns:p14="http://schemas.microsoft.com/office/powerpoint/2010/main" val="178304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Impact on Potential Expansion by P</a:t>
            </a:r>
          </a:p>
        </p:txBody>
      </p:sp>
      <p:sp>
        <p:nvSpPr>
          <p:cNvPr id="3" name="Content Placeholder 2"/>
          <p:cNvSpPr>
            <a:spLocks noGrp="1"/>
          </p:cNvSpPr>
          <p:nvPr>
            <p:ph idx="1"/>
          </p:nvPr>
        </p:nvSpPr>
        <p:spPr/>
        <p:txBody>
          <a:bodyPr>
            <a:normAutofit fontScale="92500" lnSpcReduction="10000"/>
          </a:bodyPr>
          <a:lstStyle/>
          <a:p>
            <a:r>
              <a:rPr lang="en-GB" dirty="0"/>
              <a:t>Where P has the potential to expand its range of activities </a:t>
            </a:r>
          </a:p>
          <a:p>
            <a:pPr lvl="2"/>
            <a:r>
              <a:rPr lang="en-GB" dirty="0"/>
              <a:t>i.e. within the range of goods/ services for which its TM is registered</a:t>
            </a:r>
          </a:p>
          <a:p>
            <a:pPr lvl="2"/>
            <a:r>
              <a:rPr lang="en-GB" dirty="0"/>
              <a:t>Courts have considered evidence of likely impact of D’s sign on economic behaviour of potential consumers as well as of existing customers</a:t>
            </a:r>
          </a:p>
          <a:p>
            <a:pPr lvl="4"/>
            <a:r>
              <a:rPr lang="en-GB" i="1" dirty="0"/>
              <a:t>Maier v </a:t>
            </a:r>
            <a:r>
              <a:rPr lang="en-GB" i="1" dirty="0" err="1"/>
              <a:t>Asos</a:t>
            </a:r>
            <a:r>
              <a:rPr lang="en-GB" i="1" dirty="0"/>
              <a:t> </a:t>
            </a:r>
            <a:r>
              <a:rPr lang="en-GB" dirty="0"/>
              <a:t>(2015); </a:t>
            </a:r>
            <a:r>
              <a:rPr lang="en-GB" i="1" dirty="0"/>
              <a:t>Comic Enterprises </a:t>
            </a:r>
            <a:r>
              <a:rPr lang="en-GB" dirty="0"/>
              <a:t>(2016)</a:t>
            </a:r>
          </a:p>
          <a:p>
            <a:pPr lvl="2"/>
            <a:r>
              <a:rPr lang="en-GB" dirty="0"/>
              <a:t>A real risk of “reverse confusion” and potential “swamping” of P’s TM by D’s sign are relevant factors here</a:t>
            </a:r>
          </a:p>
          <a:p>
            <a:r>
              <a:rPr lang="en-GB" dirty="0"/>
              <a:t>Protection should enable P to derive full benefit from its own branding and marketing efforts to which its registration of its TM should entitle it</a:t>
            </a:r>
          </a:p>
          <a:p>
            <a:r>
              <a:rPr lang="en-GB" dirty="0"/>
              <a:t>How far should this apply to potential expansion beyond the range of goods/ services for which it is registered?</a:t>
            </a:r>
          </a:p>
          <a:p>
            <a:pPr lvl="2"/>
            <a:endParaRPr lang="en-GB" dirty="0"/>
          </a:p>
        </p:txBody>
      </p:sp>
      <p:sp>
        <p:nvSpPr>
          <p:cNvPr id="4" name="Slide Number Placeholder 3"/>
          <p:cNvSpPr>
            <a:spLocks noGrp="1"/>
          </p:cNvSpPr>
          <p:nvPr>
            <p:ph type="sldNum" sz="quarter" idx="12"/>
          </p:nvPr>
        </p:nvSpPr>
        <p:spPr/>
        <p:txBody>
          <a:bodyPr/>
          <a:lstStyle/>
          <a:p>
            <a:fld id="{B513008D-C69D-4915-8716-C05DA9BC93F0}" type="slidenum">
              <a:rPr lang="en-GB" smtClean="0"/>
              <a:pPr/>
              <a:t>12</a:t>
            </a:fld>
            <a:endParaRPr lang="en-GB"/>
          </a:p>
        </p:txBody>
      </p:sp>
    </p:spTree>
    <p:extLst>
      <p:ext uri="{BB962C8B-B14F-4D97-AF65-F5344CB8AC3E}">
        <p14:creationId xmlns:p14="http://schemas.microsoft.com/office/powerpoint/2010/main" val="2208268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dirty="0"/>
              <a:t>Further Points on a Likelihood of Confusion</a:t>
            </a:r>
          </a:p>
        </p:txBody>
      </p:sp>
      <p:sp>
        <p:nvSpPr>
          <p:cNvPr id="3" name="Content Placeholder 2"/>
          <p:cNvSpPr>
            <a:spLocks noGrp="1"/>
          </p:cNvSpPr>
          <p:nvPr>
            <p:ph idx="1"/>
          </p:nvPr>
        </p:nvSpPr>
        <p:spPr/>
        <p:txBody>
          <a:bodyPr>
            <a:normAutofit fontScale="85000" lnSpcReduction="20000"/>
          </a:bodyPr>
          <a:lstStyle/>
          <a:p>
            <a:r>
              <a:rPr lang="en-GB" sz="2400" dirty="0"/>
              <a:t>Claims for detriment to distinctive character have often involved a likelihood of confusion of some kind, including “reverse confusion”. </a:t>
            </a:r>
          </a:p>
          <a:p>
            <a:pPr lvl="2"/>
            <a:r>
              <a:rPr lang="en-GB" sz="2200" dirty="0"/>
              <a:t>In the UK, several claims have been brought by Sky: where these have succeeded, a likelihood of confusion has also been found although this has not been treated as a prerequisite: </a:t>
            </a:r>
            <a:r>
              <a:rPr lang="en-GB" sz="2200" i="1" dirty="0"/>
              <a:t>SkyDrive </a:t>
            </a:r>
            <a:r>
              <a:rPr lang="en-GB" sz="2200" dirty="0"/>
              <a:t>(2013); and </a:t>
            </a:r>
            <a:r>
              <a:rPr lang="en-GB" sz="2200" i="1" dirty="0"/>
              <a:t>Skyscape </a:t>
            </a:r>
            <a:r>
              <a:rPr lang="en-GB" sz="2200" dirty="0"/>
              <a:t>(2016)</a:t>
            </a:r>
          </a:p>
          <a:p>
            <a:pPr lvl="2"/>
            <a:r>
              <a:rPr lang="en-GB" sz="2200" dirty="0"/>
              <a:t>But see </a:t>
            </a:r>
            <a:r>
              <a:rPr lang="en-GB" sz="2200" i="1" dirty="0" err="1"/>
              <a:t>Skykick</a:t>
            </a:r>
            <a:r>
              <a:rPr lang="en-GB" sz="2200" i="1" dirty="0"/>
              <a:t> </a:t>
            </a:r>
            <a:r>
              <a:rPr lang="en-GB" sz="2200" dirty="0"/>
              <a:t>(2018) where the claim did not succeed because “in the IT field SKY is far from being unique having regard to the SKY formative marks used by third parties” and “in the absence of a likelihood of confusion” the judge was not persuaded “that there is any real risk of detriment to the distinctive character” of P’s TMs.</a:t>
            </a:r>
          </a:p>
          <a:p>
            <a:r>
              <a:rPr lang="en-GB" sz="2400" dirty="0"/>
              <a:t>Detriment should include anything that significantly inhibits P’s potential to expand its range of activities across the full range of goods/ services </a:t>
            </a:r>
          </a:p>
          <a:p>
            <a:r>
              <a:rPr lang="en-GB" sz="2400" dirty="0"/>
              <a:t>The ECJ has accepted that detriment should include activity that may contribute to turning P’s TM into a generic term: </a:t>
            </a:r>
            <a:r>
              <a:rPr lang="en-GB" sz="2400" i="1" dirty="0" err="1"/>
              <a:t>Interflora</a:t>
            </a:r>
            <a:r>
              <a:rPr lang="en-GB" sz="2400" i="1" dirty="0"/>
              <a:t> </a:t>
            </a:r>
            <a:r>
              <a:rPr lang="en-GB" sz="2400" dirty="0"/>
              <a:t>at [79]</a:t>
            </a:r>
          </a:p>
          <a:p>
            <a:endParaRPr lang="en-GB" dirty="0"/>
          </a:p>
        </p:txBody>
      </p:sp>
      <p:sp>
        <p:nvSpPr>
          <p:cNvPr id="4" name="Slide Number Placeholder 3"/>
          <p:cNvSpPr>
            <a:spLocks noGrp="1"/>
          </p:cNvSpPr>
          <p:nvPr>
            <p:ph type="sldNum" sz="quarter" idx="12"/>
          </p:nvPr>
        </p:nvSpPr>
        <p:spPr/>
        <p:txBody>
          <a:bodyPr/>
          <a:lstStyle/>
          <a:p>
            <a:fld id="{B513008D-C69D-4915-8716-C05DA9BC93F0}" type="slidenum">
              <a:rPr lang="en-GB" smtClean="0"/>
              <a:pPr/>
              <a:t>13</a:t>
            </a:fld>
            <a:endParaRPr lang="en-GB"/>
          </a:p>
        </p:txBody>
      </p:sp>
    </p:spTree>
    <p:extLst>
      <p:ext uri="{BB962C8B-B14F-4D97-AF65-F5344CB8AC3E}">
        <p14:creationId xmlns:p14="http://schemas.microsoft.com/office/powerpoint/2010/main" val="3505867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0D5A1A-6394-426A-B4E0-876F87C02B8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0AADC2D9-C384-47BB-8E39-2908F03CF4EC}"/>
              </a:ext>
            </a:extLst>
          </p:cNvPr>
          <p:cNvSpPr>
            <a:spLocks noGrp="1"/>
          </p:cNvSpPr>
          <p:nvPr>
            <p:ph idx="1"/>
          </p:nvPr>
        </p:nvSpPr>
        <p:spPr/>
        <p:txBody>
          <a:bodyPr/>
          <a:lstStyle/>
          <a:p>
            <a:endParaRPr lang="en-GB" dirty="0"/>
          </a:p>
          <a:p>
            <a:endParaRPr lang="en-GB" sz="3600" dirty="0"/>
          </a:p>
          <a:p>
            <a:r>
              <a:rPr lang="en-GB" sz="3600" dirty="0"/>
              <a:t>Thank you!</a:t>
            </a:r>
          </a:p>
        </p:txBody>
      </p:sp>
      <p:sp>
        <p:nvSpPr>
          <p:cNvPr id="4" name="Slide Number Placeholder 3">
            <a:extLst>
              <a:ext uri="{FF2B5EF4-FFF2-40B4-BE49-F238E27FC236}">
                <a16:creationId xmlns:a16="http://schemas.microsoft.com/office/drawing/2014/main" xmlns="" id="{372C863D-4394-4BD6-9255-EF514099CC63}"/>
              </a:ext>
            </a:extLst>
          </p:cNvPr>
          <p:cNvSpPr>
            <a:spLocks noGrp="1"/>
          </p:cNvSpPr>
          <p:nvPr>
            <p:ph type="sldNum" sz="quarter" idx="12"/>
          </p:nvPr>
        </p:nvSpPr>
        <p:spPr/>
        <p:txBody>
          <a:bodyPr/>
          <a:lstStyle/>
          <a:p>
            <a:fld id="{B513008D-C69D-4915-8716-C05DA9BC93F0}" type="slidenum">
              <a:rPr lang="en-GB" smtClean="0"/>
              <a:pPr/>
              <a:t>14</a:t>
            </a:fld>
            <a:endParaRPr lang="en-GB"/>
          </a:p>
        </p:txBody>
      </p:sp>
    </p:spTree>
    <p:extLst>
      <p:ext uri="{BB962C8B-B14F-4D97-AF65-F5344CB8AC3E}">
        <p14:creationId xmlns:p14="http://schemas.microsoft.com/office/powerpoint/2010/main" val="3306153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latin typeface="Bookman Old Style" panose="02050604050505020204" pitchFamily="18" charset="0"/>
              </a:rPr>
              <a:t>Some Issues to Discuss</a:t>
            </a:r>
          </a:p>
        </p:txBody>
      </p:sp>
      <p:sp>
        <p:nvSpPr>
          <p:cNvPr id="3" name="Content Placeholder 2"/>
          <p:cNvSpPr>
            <a:spLocks noGrp="1"/>
          </p:cNvSpPr>
          <p:nvPr>
            <p:ph idx="1"/>
          </p:nvPr>
        </p:nvSpPr>
        <p:spPr/>
        <p:txBody>
          <a:bodyPr/>
          <a:lstStyle/>
          <a:p>
            <a:endParaRPr lang="en-GB" dirty="0"/>
          </a:p>
          <a:p>
            <a:r>
              <a:rPr lang="en-GB" sz="2800" dirty="0"/>
              <a:t>The nature of the damage at issue?</a:t>
            </a:r>
          </a:p>
          <a:p>
            <a:endParaRPr lang="en-GB" sz="2800" dirty="0"/>
          </a:p>
          <a:p>
            <a:r>
              <a:rPr lang="en-GB" sz="2800" dirty="0"/>
              <a:t>The right criterion to assess this damage?</a:t>
            </a:r>
          </a:p>
          <a:p>
            <a:endParaRPr lang="en-GB" sz="2800" dirty="0"/>
          </a:p>
          <a:p>
            <a:r>
              <a:rPr lang="en-GB" sz="2800" dirty="0"/>
              <a:t>What constitutes satisfactory evidence of a likely change in the economic behaviour of the average consumer?</a:t>
            </a:r>
          </a:p>
          <a:p>
            <a:endParaRPr lang="en-GB" dirty="0"/>
          </a:p>
          <a:p>
            <a:endParaRPr lang="en-GB" dirty="0"/>
          </a:p>
          <a:p>
            <a:pPr lvl="2"/>
            <a:endParaRPr lang="en-GB" dirty="0"/>
          </a:p>
        </p:txBody>
      </p:sp>
      <p:sp>
        <p:nvSpPr>
          <p:cNvPr id="4" name="Slide Number Placeholder 3"/>
          <p:cNvSpPr>
            <a:spLocks noGrp="1"/>
          </p:cNvSpPr>
          <p:nvPr>
            <p:ph type="sldNum" sz="quarter" idx="12"/>
          </p:nvPr>
        </p:nvSpPr>
        <p:spPr/>
        <p:txBody>
          <a:bodyPr/>
          <a:lstStyle/>
          <a:p>
            <a:fld id="{B513008D-C69D-4915-8716-C05DA9BC93F0}" type="slidenum">
              <a:rPr lang="en-GB" smtClean="0"/>
              <a:pPr/>
              <a:t>2</a:t>
            </a:fld>
            <a:endParaRPr lang="en-GB"/>
          </a:p>
        </p:txBody>
      </p:sp>
    </p:spTree>
    <p:extLst>
      <p:ext uri="{BB962C8B-B14F-4D97-AF65-F5344CB8AC3E}">
        <p14:creationId xmlns:p14="http://schemas.microsoft.com/office/powerpoint/2010/main" val="254044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90A55C-F043-4DC9-B293-C36F20C8AA7D}"/>
              </a:ext>
            </a:extLst>
          </p:cNvPr>
          <p:cNvSpPr>
            <a:spLocks noGrp="1"/>
          </p:cNvSpPr>
          <p:nvPr>
            <p:ph type="title"/>
          </p:nvPr>
        </p:nvSpPr>
        <p:spPr/>
        <p:txBody>
          <a:bodyPr>
            <a:normAutofit fontScale="90000"/>
          </a:bodyPr>
          <a:lstStyle/>
          <a:p>
            <a:pPr algn="ctr"/>
            <a:r>
              <a:rPr lang="en-GB" dirty="0"/>
              <a:t>Conditions of Additional Protection</a:t>
            </a:r>
          </a:p>
        </p:txBody>
      </p:sp>
      <p:sp>
        <p:nvSpPr>
          <p:cNvPr id="3" name="Content Placeholder 2">
            <a:extLst>
              <a:ext uri="{FF2B5EF4-FFF2-40B4-BE49-F238E27FC236}">
                <a16:creationId xmlns:a16="http://schemas.microsoft.com/office/drawing/2014/main" xmlns="" id="{EE9FFCC2-5907-4955-8720-9D85C726871E}"/>
              </a:ext>
            </a:extLst>
          </p:cNvPr>
          <p:cNvSpPr>
            <a:spLocks noGrp="1"/>
          </p:cNvSpPr>
          <p:nvPr>
            <p:ph idx="1"/>
          </p:nvPr>
        </p:nvSpPr>
        <p:spPr/>
        <p:txBody>
          <a:bodyPr>
            <a:normAutofit fontScale="85000" lnSpcReduction="20000"/>
          </a:bodyPr>
          <a:lstStyle/>
          <a:p>
            <a:r>
              <a:rPr lang="en-GB" dirty="0"/>
              <a:t>Key conditions:</a:t>
            </a:r>
          </a:p>
          <a:p>
            <a:pPr lvl="2"/>
            <a:r>
              <a:rPr lang="en-GB" dirty="0"/>
              <a:t>P’s TM is known by at least a significant part of consumers of the goods/ services for which registered (“reputation”)</a:t>
            </a:r>
          </a:p>
          <a:p>
            <a:pPr lvl="2"/>
            <a:r>
              <a:rPr lang="en-GB" dirty="0"/>
              <a:t>D is using an identical/ similar sign in the course of trade for goods/ services of an identical/ similar/ dissimilar kind</a:t>
            </a:r>
          </a:p>
          <a:p>
            <a:pPr lvl="2"/>
            <a:r>
              <a:rPr lang="en-GB" dirty="0"/>
              <a:t>The identity/ similarity of this sign gives rise to a “link” between the sign and P’s TM in the mind of the average consumer</a:t>
            </a:r>
          </a:p>
          <a:p>
            <a:pPr lvl="2"/>
            <a:r>
              <a:rPr lang="en-GB" dirty="0"/>
              <a:t>D’s use of the sign gives rise to (</a:t>
            </a:r>
            <a:r>
              <a:rPr lang="en-GB" dirty="0" err="1"/>
              <a:t>i</a:t>
            </a:r>
            <a:r>
              <a:rPr lang="en-GB" dirty="0"/>
              <a:t>) detriment to the distinctive character of P’s TM; and/or (ii) detriment to its repute; and or takes unfair advantage of these</a:t>
            </a:r>
          </a:p>
          <a:p>
            <a:pPr lvl="2"/>
            <a:r>
              <a:rPr lang="en-GB" dirty="0"/>
              <a:t> D’s use of the sign is without due cause (burden on D)</a:t>
            </a:r>
          </a:p>
          <a:p>
            <a:r>
              <a:rPr lang="en-GB" dirty="0"/>
              <a:t>NB:</a:t>
            </a:r>
          </a:p>
          <a:p>
            <a:pPr lvl="2"/>
            <a:r>
              <a:rPr lang="en-GB" dirty="0"/>
              <a:t>Protected TMs may lie along a spectrum above the “reputation” threshold</a:t>
            </a:r>
          </a:p>
          <a:p>
            <a:pPr lvl="2"/>
            <a:r>
              <a:rPr lang="en-GB" dirty="0"/>
              <a:t>Protection increases in line with the strength (familiarity and uniqueness) of P’s TM</a:t>
            </a:r>
          </a:p>
          <a:p>
            <a:endParaRPr lang="en-GB" dirty="0"/>
          </a:p>
          <a:p>
            <a:endParaRPr lang="en-GB" dirty="0"/>
          </a:p>
        </p:txBody>
      </p:sp>
      <p:sp>
        <p:nvSpPr>
          <p:cNvPr id="4" name="Slide Number Placeholder 3">
            <a:extLst>
              <a:ext uri="{FF2B5EF4-FFF2-40B4-BE49-F238E27FC236}">
                <a16:creationId xmlns:a16="http://schemas.microsoft.com/office/drawing/2014/main" xmlns="" id="{F841EC3C-94A8-4075-8F5E-4C97655213A9}"/>
              </a:ext>
            </a:extLst>
          </p:cNvPr>
          <p:cNvSpPr>
            <a:spLocks noGrp="1"/>
          </p:cNvSpPr>
          <p:nvPr>
            <p:ph type="sldNum" sz="quarter" idx="12"/>
          </p:nvPr>
        </p:nvSpPr>
        <p:spPr/>
        <p:txBody>
          <a:bodyPr/>
          <a:lstStyle/>
          <a:p>
            <a:fld id="{B513008D-C69D-4915-8716-C05DA9BC93F0}" type="slidenum">
              <a:rPr lang="en-GB" smtClean="0"/>
              <a:pPr/>
              <a:t>3</a:t>
            </a:fld>
            <a:endParaRPr lang="en-GB"/>
          </a:p>
        </p:txBody>
      </p:sp>
    </p:spTree>
    <p:extLst>
      <p:ext uri="{BB962C8B-B14F-4D97-AF65-F5344CB8AC3E}">
        <p14:creationId xmlns:p14="http://schemas.microsoft.com/office/powerpoint/2010/main" val="264003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t>The Nature of the Damage?</a:t>
            </a:r>
          </a:p>
        </p:txBody>
      </p:sp>
      <p:sp>
        <p:nvSpPr>
          <p:cNvPr id="3" name="Content Placeholder 2"/>
          <p:cNvSpPr>
            <a:spLocks noGrp="1"/>
          </p:cNvSpPr>
          <p:nvPr>
            <p:ph idx="1"/>
          </p:nvPr>
        </p:nvSpPr>
        <p:spPr/>
        <p:txBody>
          <a:bodyPr>
            <a:normAutofit fontScale="92500" lnSpcReduction="20000"/>
          </a:bodyPr>
          <a:lstStyle/>
          <a:p>
            <a:r>
              <a:rPr lang="en-GB" dirty="0"/>
              <a:t>What is being protected from damage?</a:t>
            </a:r>
          </a:p>
          <a:p>
            <a:pPr lvl="2"/>
            <a:r>
              <a:rPr lang="en-GB" dirty="0"/>
              <a:t>A TM that has established a presence </a:t>
            </a:r>
            <a:r>
              <a:rPr lang="en-GB" u="sng" dirty="0"/>
              <a:t>in the minds</a:t>
            </a:r>
            <a:r>
              <a:rPr lang="en-GB" dirty="0"/>
              <a:t> of at least a significant proportion of consumers of goods/ services of the kind for which it is registered (a “reputation”)</a:t>
            </a:r>
          </a:p>
          <a:p>
            <a:pPr lvl="2"/>
            <a:r>
              <a:rPr lang="en-GB" dirty="0"/>
              <a:t>A potential presence in the minds of other consumers of goods/services of this kind and other kinds</a:t>
            </a:r>
          </a:p>
          <a:p>
            <a:pPr lvl="2"/>
            <a:r>
              <a:rPr lang="en-GB" dirty="0"/>
              <a:t>A presence that may be triggered when relevant consumers encounter an identical or similar sign (“brought to mind”)</a:t>
            </a:r>
          </a:p>
          <a:p>
            <a:pPr lvl="2"/>
            <a:r>
              <a:rPr lang="en-GB" dirty="0"/>
              <a:t>A presence that may have particular salience and prominence and/or an attractive reputation in the minds of these consumers</a:t>
            </a:r>
          </a:p>
          <a:p>
            <a:pPr lvl="2"/>
            <a:r>
              <a:rPr lang="en-GB" dirty="0"/>
              <a:t>An influence/ potential influence on the behaviour of all consumers of goods/ services of the relevant kind/ other kinds</a:t>
            </a:r>
          </a:p>
          <a:p>
            <a:r>
              <a:rPr lang="en-GB" dirty="0"/>
              <a:t>Value of this</a:t>
            </a:r>
          </a:p>
          <a:p>
            <a:pPr lvl="2"/>
            <a:r>
              <a:rPr lang="en-GB" dirty="0"/>
              <a:t>Attracts demand to P’s goods/ services</a:t>
            </a:r>
          </a:p>
          <a:p>
            <a:pPr lvl="2"/>
            <a:r>
              <a:rPr lang="en-GB" dirty="0"/>
              <a:t>Facilitates P’s marketing efforts to strengthen and/or attract demand</a:t>
            </a:r>
          </a:p>
          <a:p>
            <a:pPr lvl="2"/>
            <a:endParaRPr lang="en-GB" dirty="0"/>
          </a:p>
          <a:p>
            <a:pPr lvl="2"/>
            <a:endParaRPr lang="en-GB" i="1" dirty="0"/>
          </a:p>
        </p:txBody>
      </p:sp>
      <p:sp>
        <p:nvSpPr>
          <p:cNvPr id="4" name="Slide Number Placeholder 3"/>
          <p:cNvSpPr>
            <a:spLocks noGrp="1"/>
          </p:cNvSpPr>
          <p:nvPr>
            <p:ph type="sldNum" sz="quarter" idx="12"/>
          </p:nvPr>
        </p:nvSpPr>
        <p:spPr/>
        <p:txBody>
          <a:bodyPr/>
          <a:lstStyle/>
          <a:p>
            <a:fld id="{B513008D-C69D-4915-8716-C05DA9BC93F0}" type="slidenum">
              <a:rPr lang="en-GB" smtClean="0"/>
              <a:pPr/>
              <a:t>4</a:t>
            </a:fld>
            <a:endParaRPr lang="en-GB"/>
          </a:p>
        </p:txBody>
      </p:sp>
    </p:spTree>
    <p:extLst>
      <p:ext uri="{BB962C8B-B14F-4D97-AF65-F5344CB8AC3E}">
        <p14:creationId xmlns:p14="http://schemas.microsoft.com/office/powerpoint/2010/main" val="243777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t>Forms of Damage?</a:t>
            </a:r>
          </a:p>
        </p:txBody>
      </p:sp>
      <p:sp>
        <p:nvSpPr>
          <p:cNvPr id="3" name="Content Placeholder 2"/>
          <p:cNvSpPr>
            <a:spLocks noGrp="1"/>
          </p:cNvSpPr>
          <p:nvPr>
            <p:ph idx="1"/>
          </p:nvPr>
        </p:nvSpPr>
        <p:spPr/>
        <p:txBody>
          <a:bodyPr>
            <a:normAutofit fontScale="92500" lnSpcReduction="10000"/>
          </a:bodyPr>
          <a:lstStyle/>
          <a:p>
            <a:r>
              <a:rPr lang="en-GB" dirty="0"/>
              <a:t>Damage to the TM’s presence and/or potential impact</a:t>
            </a:r>
          </a:p>
          <a:p>
            <a:pPr lvl="2"/>
            <a:r>
              <a:rPr lang="en-GB" dirty="0"/>
              <a:t>Weakening its ability to signify a specific commercial origin for goods/ services of the kind for which it is registered and (potentially) other kinds</a:t>
            </a:r>
          </a:p>
          <a:p>
            <a:pPr lvl="2"/>
            <a:r>
              <a:rPr lang="en-GB" dirty="0"/>
              <a:t>Reducing its power to attract demand to these goods/ services </a:t>
            </a:r>
          </a:p>
          <a:p>
            <a:pPr lvl="2"/>
            <a:r>
              <a:rPr lang="en-GB" dirty="0"/>
              <a:t>Reducing its value as something around which advertising/marketing efforts can be focused</a:t>
            </a:r>
          </a:p>
          <a:p>
            <a:pPr lvl="2"/>
            <a:r>
              <a:rPr lang="en-GB" dirty="0"/>
              <a:t>Providing a competing point of reference that reduces its salience and prominence in the minds of consumers</a:t>
            </a:r>
          </a:p>
          <a:p>
            <a:pPr lvl="2"/>
            <a:r>
              <a:rPr lang="en-GB" dirty="0"/>
              <a:t>Affecting its potential impact on consumers who are not yet familiar with it</a:t>
            </a:r>
          </a:p>
          <a:p>
            <a:r>
              <a:rPr lang="en-GB" dirty="0"/>
              <a:t>Evidence of this damage?</a:t>
            </a:r>
          </a:p>
          <a:p>
            <a:pPr lvl="2"/>
            <a:r>
              <a:rPr lang="en-GB" dirty="0"/>
              <a:t>Cannot look inside the minds of consumers </a:t>
            </a:r>
          </a:p>
          <a:p>
            <a:pPr lvl="2"/>
            <a:r>
              <a:rPr lang="en-GB" dirty="0"/>
              <a:t>Need to consider how this damage may manifest externally</a:t>
            </a:r>
          </a:p>
          <a:p>
            <a:pPr lvl="2"/>
            <a:endParaRPr lang="en-GB" dirty="0"/>
          </a:p>
        </p:txBody>
      </p:sp>
      <p:sp>
        <p:nvSpPr>
          <p:cNvPr id="4" name="Slide Number Placeholder 3"/>
          <p:cNvSpPr>
            <a:spLocks noGrp="1"/>
          </p:cNvSpPr>
          <p:nvPr>
            <p:ph type="sldNum" sz="quarter" idx="12"/>
          </p:nvPr>
        </p:nvSpPr>
        <p:spPr/>
        <p:txBody>
          <a:bodyPr/>
          <a:lstStyle/>
          <a:p>
            <a:fld id="{B513008D-C69D-4915-8716-C05DA9BC93F0}" type="slidenum">
              <a:rPr lang="en-GB" smtClean="0"/>
              <a:pPr/>
              <a:t>5</a:t>
            </a:fld>
            <a:endParaRPr lang="en-GB"/>
          </a:p>
        </p:txBody>
      </p:sp>
    </p:spTree>
    <p:extLst>
      <p:ext uri="{BB962C8B-B14F-4D97-AF65-F5344CB8AC3E}">
        <p14:creationId xmlns:p14="http://schemas.microsoft.com/office/powerpoint/2010/main" val="42852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dirty="0"/>
              <a:t>Is a “Change in the Economic Behaviour of Consumers” the Right Criterion</a:t>
            </a:r>
            <a:r>
              <a:rPr lang="en-GB" dirty="0"/>
              <a:t>? </a:t>
            </a:r>
          </a:p>
        </p:txBody>
      </p:sp>
      <p:sp>
        <p:nvSpPr>
          <p:cNvPr id="3" name="Content Placeholder 2"/>
          <p:cNvSpPr>
            <a:spLocks noGrp="1"/>
          </p:cNvSpPr>
          <p:nvPr>
            <p:ph idx="1"/>
          </p:nvPr>
        </p:nvSpPr>
        <p:spPr/>
        <p:txBody>
          <a:bodyPr>
            <a:normAutofit fontScale="85000" lnSpcReduction="10000"/>
          </a:bodyPr>
          <a:lstStyle/>
          <a:p>
            <a:r>
              <a:rPr lang="en-GB" dirty="0"/>
              <a:t>Need an objective condition</a:t>
            </a:r>
          </a:p>
          <a:p>
            <a:pPr lvl="2"/>
            <a:r>
              <a:rPr lang="en-GB" dirty="0"/>
              <a:t>To avoid giving P’s TM excessive protection</a:t>
            </a:r>
          </a:p>
          <a:p>
            <a:pPr lvl="2"/>
            <a:r>
              <a:rPr lang="en-GB" dirty="0"/>
              <a:t>To avoid situations in which economic operators improperly appropriate certain signs since this could damage competition</a:t>
            </a:r>
          </a:p>
          <a:p>
            <a:pPr lvl="2"/>
            <a:r>
              <a:rPr lang="en-GB" dirty="0"/>
              <a:t>To give P a feasible burden of proof</a:t>
            </a:r>
          </a:p>
          <a:p>
            <a:pPr lvl="2"/>
            <a:r>
              <a:rPr lang="en-GB" dirty="0"/>
              <a:t>To balance these interests</a:t>
            </a:r>
          </a:p>
          <a:p>
            <a:r>
              <a:rPr lang="en-GB" dirty="0"/>
              <a:t>Relevance of the economic behaviour of consumers?</a:t>
            </a:r>
          </a:p>
          <a:p>
            <a:pPr lvl="2"/>
            <a:r>
              <a:rPr lang="en-GB" dirty="0"/>
              <a:t>This is the external manifestation of damage to a mental presence/ influence/ potential influence</a:t>
            </a:r>
          </a:p>
          <a:p>
            <a:pPr lvl="2"/>
            <a:r>
              <a:rPr lang="en-GB" dirty="0"/>
              <a:t>A change can be evidenced:</a:t>
            </a:r>
          </a:p>
          <a:p>
            <a:pPr lvl="3"/>
            <a:r>
              <a:rPr lang="en-GB" dirty="0"/>
              <a:t>Directly, with evidence concerning the impact/ potential impact on consumers’ economic behaviour (e.g. showing a likelihood of confusion)</a:t>
            </a:r>
          </a:p>
          <a:p>
            <a:pPr lvl="3"/>
            <a:r>
              <a:rPr lang="en-GB" dirty="0"/>
              <a:t>Indirectly, with evidence based on “logical deductions” from other facts such as its impact/ potential impact on P’s marketing strategy/ activity and/or the likely effect of D’s business plans)</a:t>
            </a:r>
          </a:p>
        </p:txBody>
      </p:sp>
      <p:sp>
        <p:nvSpPr>
          <p:cNvPr id="4" name="Slide Number Placeholder 3"/>
          <p:cNvSpPr>
            <a:spLocks noGrp="1"/>
          </p:cNvSpPr>
          <p:nvPr>
            <p:ph type="sldNum" sz="quarter" idx="12"/>
          </p:nvPr>
        </p:nvSpPr>
        <p:spPr/>
        <p:txBody>
          <a:bodyPr/>
          <a:lstStyle/>
          <a:p>
            <a:fld id="{B513008D-C69D-4915-8716-C05DA9BC93F0}" type="slidenum">
              <a:rPr lang="en-GB" smtClean="0"/>
              <a:pPr/>
              <a:t>6</a:t>
            </a:fld>
            <a:endParaRPr lang="en-GB"/>
          </a:p>
        </p:txBody>
      </p:sp>
    </p:spTree>
    <p:extLst>
      <p:ext uri="{BB962C8B-B14F-4D97-AF65-F5344CB8AC3E}">
        <p14:creationId xmlns:p14="http://schemas.microsoft.com/office/powerpoint/2010/main" val="388410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t>What must the Evidence Substantiate?</a:t>
            </a:r>
          </a:p>
        </p:txBody>
      </p:sp>
      <p:sp>
        <p:nvSpPr>
          <p:cNvPr id="3" name="Content Placeholder 2"/>
          <p:cNvSpPr>
            <a:spLocks noGrp="1"/>
          </p:cNvSpPr>
          <p:nvPr>
            <p:ph idx="1"/>
          </p:nvPr>
        </p:nvSpPr>
        <p:spPr/>
        <p:txBody>
          <a:bodyPr>
            <a:normAutofit lnSpcReduction="10000"/>
          </a:bodyPr>
          <a:lstStyle/>
          <a:p>
            <a:r>
              <a:rPr lang="en-GB" dirty="0"/>
              <a:t>Sufficient to show:</a:t>
            </a:r>
          </a:p>
          <a:p>
            <a:pPr lvl="2"/>
            <a:r>
              <a:rPr lang="en-GB" dirty="0"/>
              <a:t> A serious risk of detriment: </a:t>
            </a:r>
            <a:r>
              <a:rPr lang="en-GB" i="1" dirty="0"/>
              <a:t>Helena Rubinstein </a:t>
            </a:r>
            <a:r>
              <a:rPr lang="en-GB" dirty="0"/>
              <a:t>at [95]</a:t>
            </a:r>
          </a:p>
          <a:p>
            <a:pPr lvl="2"/>
            <a:r>
              <a:rPr lang="en-GB" dirty="0"/>
              <a:t>This may be established on the basis of logical deductions made from an analysis of the probabilities and by taking account of the normal practice in the relevant commercial sector as well as all the other circumstances of the case</a:t>
            </a:r>
          </a:p>
          <a:p>
            <a:r>
              <a:rPr lang="en-GB" dirty="0"/>
              <a:t>Not sufficient to show:</a:t>
            </a:r>
          </a:p>
          <a:p>
            <a:pPr lvl="2"/>
            <a:r>
              <a:rPr lang="en-GB" dirty="0"/>
              <a:t>A hypothetical risk of detriment</a:t>
            </a:r>
          </a:p>
          <a:p>
            <a:pPr lvl="2"/>
            <a:r>
              <a:rPr lang="en-GB" dirty="0"/>
              <a:t>Deductions which are the result of “mere suppositions”</a:t>
            </a:r>
          </a:p>
          <a:p>
            <a:pPr lvl="2"/>
            <a:r>
              <a:rPr lang="en-GB" dirty="0"/>
              <a:t>Deductions made solely from subjective elements such as consumers’ perceptions: e.g. the mere fact that consumers note the similarity of a new sign, but are not confused</a:t>
            </a:r>
          </a:p>
        </p:txBody>
      </p:sp>
      <p:sp>
        <p:nvSpPr>
          <p:cNvPr id="4" name="Slide Number Placeholder 3"/>
          <p:cNvSpPr>
            <a:spLocks noGrp="1"/>
          </p:cNvSpPr>
          <p:nvPr>
            <p:ph type="sldNum" sz="quarter" idx="12"/>
          </p:nvPr>
        </p:nvSpPr>
        <p:spPr/>
        <p:txBody>
          <a:bodyPr/>
          <a:lstStyle/>
          <a:p>
            <a:fld id="{B513008D-C69D-4915-8716-C05DA9BC93F0}" type="slidenum">
              <a:rPr lang="en-GB" smtClean="0"/>
              <a:pPr/>
              <a:t>7</a:t>
            </a:fld>
            <a:endParaRPr lang="en-GB"/>
          </a:p>
        </p:txBody>
      </p:sp>
    </p:spTree>
    <p:extLst>
      <p:ext uri="{BB962C8B-B14F-4D97-AF65-F5344CB8AC3E}">
        <p14:creationId xmlns:p14="http://schemas.microsoft.com/office/powerpoint/2010/main" val="7519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t>Relevance of a Likelihood of Confusion?</a:t>
            </a:r>
          </a:p>
        </p:txBody>
      </p:sp>
      <p:sp>
        <p:nvSpPr>
          <p:cNvPr id="3" name="Content Placeholder 2"/>
          <p:cNvSpPr>
            <a:spLocks noGrp="1"/>
          </p:cNvSpPr>
          <p:nvPr>
            <p:ph idx="1"/>
          </p:nvPr>
        </p:nvSpPr>
        <p:spPr/>
        <p:txBody>
          <a:bodyPr>
            <a:normAutofit fontScale="85000" lnSpcReduction="20000"/>
          </a:bodyPr>
          <a:lstStyle/>
          <a:p>
            <a:r>
              <a:rPr lang="en-GB" i="1" dirty="0"/>
              <a:t>Environmental Manufacturing </a:t>
            </a:r>
            <a:r>
              <a:rPr lang="en-GB" dirty="0"/>
              <a:t>at [37]</a:t>
            </a:r>
          </a:p>
          <a:p>
            <a:pPr lvl="2"/>
            <a:r>
              <a:rPr lang="en-US" sz="1700" dirty="0"/>
              <a:t>“The concept of ‘change in the economic </a:t>
            </a:r>
            <a:r>
              <a:rPr lang="en-US" sz="1700" dirty="0" err="1"/>
              <a:t>behaviour</a:t>
            </a:r>
            <a:r>
              <a:rPr lang="en-US" sz="1700" dirty="0"/>
              <a:t> of the average consumer’ lays down an objective condition. That change cannot be deduced solely from subjective elements such as consumers’ perceptions. The </a:t>
            </a:r>
            <a:r>
              <a:rPr lang="en-US" sz="1700" u="sng" dirty="0"/>
              <a:t>mere fact that consumers note the presence of a new sign similar</a:t>
            </a:r>
            <a:r>
              <a:rPr lang="en-US" sz="1700" dirty="0"/>
              <a:t> to an earlier sign is not sufficient </a:t>
            </a:r>
            <a:r>
              <a:rPr lang="en-US" sz="1700" u="sng" dirty="0"/>
              <a:t>of itself</a:t>
            </a:r>
            <a:r>
              <a:rPr lang="en-US" sz="1700" dirty="0"/>
              <a:t> to establish the existence of a detriment or a risk of detriment to the distinctive character of the earlier mark within the meaning of Article 8(5) of Regulation No 207/2009, </a:t>
            </a:r>
            <a:r>
              <a:rPr lang="en-US" sz="1700" u="sng" dirty="0"/>
              <a:t>in as much as that similarity does not cause any confusion in their minds</a:t>
            </a:r>
            <a:r>
              <a:rPr lang="en-US" sz="1700" dirty="0"/>
              <a:t>”</a:t>
            </a:r>
            <a:endParaRPr lang="en-GB" sz="1700" dirty="0"/>
          </a:p>
          <a:p>
            <a:r>
              <a:rPr lang="en-GB" dirty="0"/>
              <a:t>Some points:</a:t>
            </a:r>
          </a:p>
          <a:p>
            <a:pPr lvl="2"/>
            <a:r>
              <a:rPr lang="en-GB" dirty="0"/>
              <a:t>This gives an example where the only evidence is the </a:t>
            </a:r>
            <a:r>
              <a:rPr lang="en-GB" u="sng" dirty="0"/>
              <a:t>mere fact</a:t>
            </a:r>
            <a:r>
              <a:rPr lang="en-GB" dirty="0"/>
              <a:t> that relevant consumers note the presence of D’s sign as being similar to P’s TM without confusion.</a:t>
            </a:r>
          </a:p>
          <a:p>
            <a:pPr lvl="2"/>
            <a:r>
              <a:rPr lang="en-GB" dirty="0"/>
              <a:t>It is not suggesting confusion as a prerequisite, but qualifying the similarity of D’s sign in this example: it does not rule out the possibility that the economic behaviour of consumers could be changed without confusion</a:t>
            </a:r>
          </a:p>
          <a:p>
            <a:pPr lvl="2"/>
            <a:r>
              <a:rPr lang="en-GB" dirty="0"/>
              <a:t>Nevertheless, a likelihood of confusion can be a key factor, especially where P’s TM is not particularly strong</a:t>
            </a:r>
          </a:p>
          <a:p>
            <a:endParaRPr lang="en-GB" dirty="0"/>
          </a:p>
        </p:txBody>
      </p:sp>
      <p:sp>
        <p:nvSpPr>
          <p:cNvPr id="4" name="Slide Number Placeholder 3"/>
          <p:cNvSpPr>
            <a:spLocks noGrp="1"/>
          </p:cNvSpPr>
          <p:nvPr>
            <p:ph type="sldNum" sz="quarter" idx="12"/>
          </p:nvPr>
        </p:nvSpPr>
        <p:spPr/>
        <p:txBody>
          <a:bodyPr/>
          <a:lstStyle/>
          <a:p>
            <a:fld id="{B513008D-C69D-4915-8716-C05DA9BC93F0}" type="slidenum">
              <a:rPr lang="en-GB" smtClean="0"/>
              <a:pPr/>
              <a:t>8</a:t>
            </a:fld>
            <a:endParaRPr lang="en-GB"/>
          </a:p>
        </p:txBody>
      </p:sp>
    </p:spTree>
    <p:extLst>
      <p:ext uri="{BB962C8B-B14F-4D97-AF65-F5344CB8AC3E}">
        <p14:creationId xmlns:p14="http://schemas.microsoft.com/office/powerpoint/2010/main" val="934418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a:t>Proving a Change in the Economic Behaviour of Consumers</a:t>
            </a:r>
          </a:p>
        </p:txBody>
      </p:sp>
      <p:sp>
        <p:nvSpPr>
          <p:cNvPr id="3" name="Content Placeholder 2"/>
          <p:cNvSpPr>
            <a:spLocks noGrp="1"/>
          </p:cNvSpPr>
          <p:nvPr>
            <p:ph idx="1"/>
          </p:nvPr>
        </p:nvSpPr>
        <p:spPr/>
        <p:txBody>
          <a:bodyPr>
            <a:normAutofit fontScale="92500" lnSpcReduction="10000"/>
          </a:bodyPr>
          <a:lstStyle/>
          <a:p>
            <a:r>
              <a:rPr lang="en-GB" dirty="0"/>
              <a:t>Some questions:</a:t>
            </a:r>
          </a:p>
          <a:p>
            <a:pPr lvl="2"/>
            <a:r>
              <a:rPr lang="en-GB" dirty="0"/>
              <a:t>What must the evidence show to go beyond making deductions from “mere suppositions” and/or “subjective elements”?</a:t>
            </a:r>
          </a:p>
          <a:p>
            <a:pPr lvl="2"/>
            <a:r>
              <a:rPr lang="en-GB" dirty="0"/>
              <a:t>The relevance of a likelihood of confusion?</a:t>
            </a:r>
          </a:p>
          <a:p>
            <a:r>
              <a:rPr lang="en-GB" dirty="0"/>
              <a:t>Some issues arising from the UK case law</a:t>
            </a:r>
          </a:p>
          <a:p>
            <a:pPr lvl="2"/>
            <a:r>
              <a:rPr lang="en-GB" dirty="0"/>
              <a:t>Does the evidence need to quantify a change in economic behaviour?</a:t>
            </a:r>
          </a:p>
          <a:p>
            <a:pPr lvl="2"/>
            <a:r>
              <a:rPr lang="en-GB" dirty="0"/>
              <a:t>The significance of the impact on consumers of the relevant goods/services who are not (yet) familiar with the TM?</a:t>
            </a:r>
          </a:p>
          <a:p>
            <a:pPr lvl="2"/>
            <a:r>
              <a:rPr lang="en-GB" dirty="0"/>
              <a:t>The significance of potential “swamping” of a TM and “wrong way round confusion” (or “reverse confusion”) where D’s sign is (potentially) more powerful than P’s TM?</a:t>
            </a:r>
          </a:p>
          <a:p>
            <a:pPr lvl="2"/>
            <a:r>
              <a:rPr lang="en-GB" dirty="0"/>
              <a:t>The significance of the fact that P may wish to expand its range of activities within the scope of the products for which its TM is registered and/or beyond?</a:t>
            </a:r>
          </a:p>
          <a:p>
            <a:pPr marL="667512" lvl="2" indent="0">
              <a:buNone/>
            </a:pPr>
            <a:endParaRPr lang="en-GB" dirty="0"/>
          </a:p>
          <a:p>
            <a:pPr lvl="2"/>
            <a:endParaRPr lang="en-GB" dirty="0"/>
          </a:p>
        </p:txBody>
      </p:sp>
      <p:sp>
        <p:nvSpPr>
          <p:cNvPr id="4" name="Slide Number Placeholder 3"/>
          <p:cNvSpPr>
            <a:spLocks noGrp="1"/>
          </p:cNvSpPr>
          <p:nvPr>
            <p:ph type="sldNum" sz="quarter" idx="12"/>
          </p:nvPr>
        </p:nvSpPr>
        <p:spPr/>
        <p:txBody>
          <a:bodyPr/>
          <a:lstStyle/>
          <a:p>
            <a:fld id="{B513008D-C69D-4915-8716-C05DA9BC93F0}" type="slidenum">
              <a:rPr lang="en-GB" smtClean="0"/>
              <a:pPr/>
              <a:t>9</a:t>
            </a:fld>
            <a:endParaRPr lang="en-GB"/>
          </a:p>
        </p:txBody>
      </p:sp>
    </p:spTree>
    <p:extLst>
      <p:ext uri="{BB962C8B-B14F-4D97-AF65-F5344CB8AC3E}">
        <p14:creationId xmlns:p14="http://schemas.microsoft.com/office/powerpoint/2010/main" val="1168916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7596</TotalTime>
  <Words>1706</Words>
  <Application>Microsoft Office PowerPoint</Application>
  <PresentationFormat>On-screen Show (4:3)</PresentationFormat>
  <Paragraphs>131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TLI Conference 2018-Nijmegen II The Concept of Dilution Part 4: Evidence of – a risk of – a change in economic behaviour</vt:lpstr>
      <vt:lpstr>Some Issues to Discuss</vt:lpstr>
      <vt:lpstr>Conditions of Additional Protection</vt:lpstr>
      <vt:lpstr>The Nature of the Damage?</vt:lpstr>
      <vt:lpstr>Forms of Damage?</vt:lpstr>
      <vt:lpstr>Is a “Change in the Economic Behaviour of Consumers” the Right Criterion? </vt:lpstr>
      <vt:lpstr>What must the Evidence Substantiate?</vt:lpstr>
      <vt:lpstr>Relevance of a Likelihood of Confusion?</vt:lpstr>
      <vt:lpstr>Proving a Change in the Economic Behaviour of Consumers</vt:lpstr>
      <vt:lpstr>Some UK Case Law</vt:lpstr>
      <vt:lpstr>What the Evidence Showed?</vt:lpstr>
      <vt:lpstr>Impact on Potential Expansion by P</vt:lpstr>
      <vt:lpstr>Further Points on a Likelihood of Confusion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dc:creator>
  <cp:lastModifiedBy>Vrendenbarg, C.J.S.</cp:lastModifiedBy>
  <cp:revision>1077</cp:revision>
  <cp:lastPrinted>2018-04-10T14:51:08Z</cp:lastPrinted>
  <dcterms:created xsi:type="dcterms:W3CDTF">2012-07-15T16:47:22Z</dcterms:created>
  <dcterms:modified xsi:type="dcterms:W3CDTF">2018-09-24T11:09:14Z</dcterms:modified>
</cp:coreProperties>
</file>