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63" r:id="rId5"/>
    <p:sldId id="257" r:id="rId6"/>
    <p:sldId id="258" r:id="rId7"/>
    <p:sldId id="265" r:id="rId8"/>
    <p:sldId id="282" r:id="rId9"/>
    <p:sldId id="260" r:id="rId10"/>
    <p:sldId id="280" r:id="rId11"/>
    <p:sldId id="281" r:id="rId12"/>
    <p:sldId id="259" r:id="rId13"/>
    <p:sldId id="272" r:id="rId14"/>
    <p:sldId id="289" r:id="rId15"/>
    <p:sldId id="288" r:id="rId16"/>
    <p:sldId id="273" r:id="rId17"/>
    <p:sldId id="274" r:id="rId18"/>
    <p:sldId id="283" r:id="rId19"/>
    <p:sldId id="275" r:id="rId20"/>
    <p:sldId id="284" r:id="rId21"/>
    <p:sldId id="287" r:id="rId22"/>
    <p:sldId id="286" r:id="rId23"/>
    <p:sldId id="285" r:id="rId24"/>
    <p:sldId id="266" r:id="rId25"/>
    <p:sldId id="277" r:id="rId26"/>
    <p:sldId id="278" r:id="rId27"/>
    <p:sldId id="279" r:id="rId28"/>
    <p:sldId id="276" r:id="rId29"/>
    <p:sldId id="267" r:id="rId30"/>
    <p:sldId id="292" r:id="rId31"/>
    <p:sldId id="290" r:id="rId32"/>
    <p:sldId id="261" r:id="rId33"/>
    <p:sldId id="291" r:id="rId34"/>
    <p:sldId id="293" r:id="rId35"/>
    <p:sldId id="262" r:id="rId36"/>
    <p:sldId id="268" r:id="rId37"/>
    <p:sldId id="269" r:id="rId38"/>
    <p:sldId id="270" r:id="rId39"/>
    <p:sldId id="271" r:id="rId40"/>
    <p:sldId id="26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3010" name="Rectangle 2"/>
          <p:cNvSpPr>
            <a:spLocks noChangeArrowheads="1"/>
          </p:cNvSpPr>
          <p:nvPr userDrawn="1"/>
        </p:nvSpPr>
        <p:spPr bwMode="ltGray">
          <a:xfrm>
            <a:off x="76200" y="76200"/>
            <a:ext cx="8991600" cy="6705600"/>
          </a:xfrm>
          <a:prstGeom prst="rect">
            <a:avLst/>
          </a:prstGeom>
          <a:solidFill>
            <a:schemeClr val="tx1"/>
          </a:solidFill>
          <a:ln w="9525">
            <a:noFill/>
            <a:miter lim="800000"/>
            <a:headEnd/>
            <a:tailEnd/>
          </a:ln>
          <a:effectLst/>
        </p:spPr>
        <p:txBody>
          <a:bodyPr wrap="none" anchor="ctr"/>
          <a:lstStyle/>
          <a:p>
            <a:pPr algn="ctr" eaLnBrk="0" fontAlgn="base" hangingPunct="0">
              <a:spcBef>
                <a:spcPct val="0"/>
              </a:spcBef>
              <a:spcAft>
                <a:spcPct val="0"/>
              </a:spcAft>
            </a:pPr>
            <a:endParaRPr lang="en-US" sz="2400">
              <a:solidFill>
                <a:srgbClr val="8D010F"/>
              </a:solidFill>
              <a:latin typeface="Times" pitchFamily="18" charset="0"/>
            </a:endParaRPr>
          </a:p>
        </p:txBody>
      </p:sp>
      <p:pic>
        <p:nvPicPr>
          <p:cNvPr id="43019" name="Picture 11" descr="LeedsUniWhite"/>
          <p:cNvPicPr>
            <a:picLocks noChangeAspect="1" noChangeArrowheads="1"/>
          </p:cNvPicPr>
          <p:nvPr userDrawn="1"/>
        </p:nvPicPr>
        <p:blipFill>
          <a:blip r:embed="rId2" cstate="print"/>
          <a:srcRect/>
          <a:stretch>
            <a:fillRect/>
          </a:stretch>
        </p:blipFill>
        <p:spPr bwMode="auto">
          <a:xfrm>
            <a:off x="6511925" y="441325"/>
            <a:ext cx="2274888" cy="647700"/>
          </a:xfrm>
          <a:prstGeom prst="rect">
            <a:avLst/>
          </a:prstGeom>
          <a:noFill/>
        </p:spPr>
      </p:pic>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r>
              <a:rPr lang="en-GB"/>
              <a:t>Click to edit Master title style</a:t>
            </a:r>
          </a:p>
        </p:txBody>
      </p:sp>
      <p:sp>
        <p:nvSpPr>
          <p:cNvPr id="43012" name="Rectangle 4"/>
          <p:cNvSpPr>
            <a:spLocks noGrp="1" noChangeArrowheads="1"/>
          </p:cNvSpPr>
          <p:nvPr>
            <p:ph type="subTitle" idx="1"/>
          </p:nvPr>
        </p:nvSpPr>
        <p:spPr bwMode="ltGray">
          <a:xfrm>
            <a:off x="352425" y="3990975"/>
            <a:ext cx="5394325" cy="519113"/>
          </a:xfrm>
        </p:spPr>
        <p:txBody>
          <a:bodyPr/>
          <a:lstStyle>
            <a:lvl1pPr>
              <a:defRPr sz="2000">
                <a:solidFill>
                  <a:schemeClr val="bg1"/>
                </a:solidFill>
              </a:defRPr>
            </a:lvl1pPr>
          </a:lstStyle>
          <a:p>
            <a:r>
              <a:rPr lang="en-GB"/>
              <a:t>Click to edit Master subtitle style</a:t>
            </a:r>
          </a:p>
        </p:txBody>
      </p:sp>
      <p:sp>
        <p:nvSpPr>
          <p:cNvPr id="43013" name="Rectangle 5"/>
          <p:cNvSpPr>
            <a:spLocks noGrp="1" noChangeArrowheads="1"/>
          </p:cNvSpPr>
          <p:nvPr>
            <p:ph type="dt" sz="half" idx="2"/>
          </p:nvPr>
        </p:nvSpPr>
        <p:spPr>
          <a:xfrm>
            <a:off x="457200" y="6927850"/>
            <a:ext cx="2133600" cy="476250"/>
          </a:xfrm>
        </p:spPr>
        <p:txBody>
          <a:bodyPr/>
          <a:lstStyle>
            <a:lvl1pPr>
              <a:defRPr/>
            </a:lvl1pPr>
          </a:lstStyle>
          <a:p>
            <a:pPr fontAlgn="base">
              <a:spcAft>
                <a:spcPct val="0"/>
              </a:spcAft>
            </a:pPr>
            <a:endParaRPr lang="en-GB">
              <a:solidFill>
                <a:srgbClr val="000005"/>
              </a:solidFill>
            </a:endParaRPr>
          </a:p>
        </p:txBody>
      </p:sp>
      <p:sp>
        <p:nvSpPr>
          <p:cNvPr id="43014" name="Rectangle 6"/>
          <p:cNvSpPr>
            <a:spLocks noGrp="1" noChangeArrowheads="1"/>
          </p:cNvSpPr>
          <p:nvPr>
            <p:ph type="ftr" sz="quarter" idx="3"/>
          </p:nvPr>
        </p:nvSpPr>
        <p:spPr>
          <a:xfrm>
            <a:off x="3124200" y="6927850"/>
            <a:ext cx="2895600" cy="476250"/>
          </a:xfrm>
        </p:spPr>
        <p:txBody>
          <a:bodyPr/>
          <a:lstStyle>
            <a:lvl1pPr>
              <a:defRPr/>
            </a:lvl1pPr>
          </a:lstStyle>
          <a:p>
            <a:pPr fontAlgn="base">
              <a:spcAft>
                <a:spcPct val="0"/>
              </a:spcAft>
            </a:pPr>
            <a:endParaRPr lang="en-GB">
              <a:solidFill>
                <a:srgbClr val="000005"/>
              </a:solidFill>
            </a:endParaRPr>
          </a:p>
        </p:txBody>
      </p:sp>
      <p:sp>
        <p:nvSpPr>
          <p:cNvPr id="43015" name="Rectangle 7"/>
          <p:cNvSpPr>
            <a:spLocks noGrp="1" noChangeArrowheads="1"/>
          </p:cNvSpPr>
          <p:nvPr>
            <p:ph type="sldNum" sz="quarter" idx="4"/>
          </p:nvPr>
        </p:nvSpPr>
        <p:spPr>
          <a:xfrm>
            <a:off x="6553200" y="6927850"/>
            <a:ext cx="2133600" cy="476250"/>
          </a:xfrm>
        </p:spPr>
        <p:txBody>
          <a:bodyPr/>
          <a:lstStyle>
            <a:lvl1pPr>
              <a:defRPr/>
            </a:lvl1pPr>
          </a:lstStyle>
          <a:p>
            <a:pPr fontAlgn="base">
              <a:spcAft>
                <a:spcPct val="0"/>
              </a:spcAft>
            </a:pPr>
            <a:fld id="{8353AEE1-E3D8-4D35-9843-94D6BB06747A}" type="slidenum">
              <a:rPr lang="en-GB">
                <a:solidFill>
                  <a:srgbClr val="000005"/>
                </a:solidFill>
              </a:rPr>
              <a:pPr fontAlgn="base">
                <a:spcAft>
                  <a:spcPct val="0"/>
                </a:spcAft>
              </a:pPr>
              <a:t>‹#›</a:t>
            </a:fld>
            <a:endParaRPr lang="en-GB">
              <a:solidFill>
                <a:srgbClr val="000005"/>
              </a:solidFill>
            </a:endParaRPr>
          </a:p>
        </p:txBody>
      </p:sp>
      <p:sp>
        <p:nvSpPr>
          <p:cNvPr id="43017" name="Line 9"/>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fontAlgn="base">
              <a:spcBef>
                <a:spcPct val="20000"/>
              </a:spcBef>
              <a:spcAft>
                <a:spcPct val="0"/>
              </a:spcAft>
            </a:pPr>
            <a:endParaRPr lang="en-GB" sz="2000">
              <a:solidFill>
                <a:srgbClr val="000005"/>
              </a:solidFill>
            </a:endParaRPr>
          </a:p>
        </p:txBody>
      </p:sp>
      <p:sp>
        <p:nvSpPr>
          <p:cNvPr id="43018" name="Text Box 10"/>
          <p:cNvSpPr txBox="1">
            <a:spLocks noChangeArrowheads="1"/>
          </p:cNvSpPr>
          <p:nvPr/>
        </p:nvSpPr>
        <p:spPr bwMode="ltGray">
          <a:xfrm>
            <a:off x="355600" y="420688"/>
            <a:ext cx="4876800" cy="738187"/>
          </a:xfrm>
          <a:prstGeom prst="rect">
            <a:avLst/>
          </a:prstGeom>
          <a:noFill/>
          <a:ln w="9525">
            <a:noFill/>
            <a:miter lim="800000"/>
            <a:headEnd/>
            <a:tailEnd/>
          </a:ln>
          <a:effectLst/>
        </p:spPr>
        <p:txBody>
          <a:bodyPr lIns="0" tIns="0" rIns="0" bIns="36000" anchor="b"/>
          <a:lstStyle/>
          <a:p>
            <a:pPr eaLnBrk="0" fontAlgn="base" hangingPunct="0">
              <a:spcBef>
                <a:spcPct val="0"/>
              </a:spcBef>
              <a:spcAft>
                <a:spcPct val="0"/>
              </a:spcAft>
            </a:pPr>
            <a:r>
              <a:rPr lang="en-GB" sz="2800">
                <a:solidFill>
                  <a:srgbClr val="FFFFFF"/>
                </a:solidFill>
              </a:rPr>
              <a:t>School of something</a:t>
            </a:r>
          </a:p>
          <a:p>
            <a:pPr eaLnBrk="0" fontAlgn="base" hangingPunct="0">
              <a:spcBef>
                <a:spcPct val="0"/>
              </a:spcBef>
              <a:spcAft>
                <a:spcPct val="0"/>
              </a:spcAft>
            </a:pPr>
            <a:r>
              <a:rPr lang="en-GB" sz="1400">
                <a:solidFill>
                  <a:srgbClr val="FFFFFF"/>
                </a:solidFill>
              </a:rPr>
              <a:t>FACULTY OF OTHER</a:t>
            </a:r>
          </a:p>
        </p:txBody>
      </p:sp>
    </p:spTree>
    <p:extLst>
      <p:ext uri="{BB962C8B-B14F-4D97-AF65-F5344CB8AC3E}">
        <p14:creationId xmlns="" xmlns:p14="http://schemas.microsoft.com/office/powerpoint/2010/main" val="1289554461"/>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5" name="Footer Placeholder 4"/>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6" name="Slide Number Placeholder 5"/>
          <p:cNvSpPr>
            <a:spLocks noGrp="1"/>
          </p:cNvSpPr>
          <p:nvPr>
            <p:ph type="sldNum" sz="quarter" idx="12"/>
          </p:nvPr>
        </p:nvSpPr>
        <p:spPr/>
        <p:txBody>
          <a:bodyPr/>
          <a:lstStyle>
            <a:lvl1pPr>
              <a:defRPr/>
            </a:lvl1pPr>
          </a:lstStyle>
          <a:p>
            <a:pPr fontAlgn="base">
              <a:spcAft>
                <a:spcPct val="0"/>
              </a:spcAft>
            </a:pPr>
            <a:fld id="{39EF2E36-249C-4929-814E-07915E36D2B3}"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2871382479"/>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5" name="Footer Placeholder 4"/>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6" name="Slide Number Placeholder 5"/>
          <p:cNvSpPr>
            <a:spLocks noGrp="1"/>
          </p:cNvSpPr>
          <p:nvPr>
            <p:ph type="sldNum" sz="quarter" idx="12"/>
          </p:nvPr>
        </p:nvSpPr>
        <p:spPr/>
        <p:txBody>
          <a:bodyPr/>
          <a:lstStyle>
            <a:lvl1pPr>
              <a:defRPr/>
            </a:lvl1pPr>
          </a:lstStyle>
          <a:p>
            <a:pPr fontAlgn="base">
              <a:spcAft>
                <a:spcPct val="0"/>
              </a:spcAft>
            </a:pPr>
            <a:fld id="{E2B73D6E-D21C-4CFC-9EC1-A93B3B638E66}"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115241361"/>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6" name="Footer Placeholder 5"/>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7" name="Slide Number Placeholder 6"/>
          <p:cNvSpPr>
            <a:spLocks noGrp="1"/>
          </p:cNvSpPr>
          <p:nvPr>
            <p:ph type="sldNum" sz="quarter" idx="12"/>
          </p:nvPr>
        </p:nvSpPr>
        <p:spPr/>
        <p:txBody>
          <a:bodyPr/>
          <a:lstStyle>
            <a:lvl1pPr>
              <a:defRPr/>
            </a:lvl1pPr>
          </a:lstStyle>
          <a:p>
            <a:pPr fontAlgn="base">
              <a:spcAft>
                <a:spcPct val="0"/>
              </a:spcAft>
            </a:pPr>
            <a:fld id="{4E71DCFF-23B9-4DC7-9EC1-860DF9607C53}"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162199295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8" name="Footer Placeholder 7"/>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9" name="Slide Number Placeholder 8"/>
          <p:cNvSpPr>
            <a:spLocks noGrp="1"/>
          </p:cNvSpPr>
          <p:nvPr>
            <p:ph type="sldNum" sz="quarter" idx="12"/>
          </p:nvPr>
        </p:nvSpPr>
        <p:spPr/>
        <p:txBody>
          <a:bodyPr/>
          <a:lstStyle>
            <a:lvl1pPr>
              <a:defRPr/>
            </a:lvl1pPr>
          </a:lstStyle>
          <a:p>
            <a:pPr fontAlgn="base">
              <a:spcAft>
                <a:spcPct val="0"/>
              </a:spcAft>
            </a:pPr>
            <a:fld id="{938EA76B-1A35-4FE3-AD3F-FED48E23A6AB}"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3488244175"/>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4" name="Footer Placeholder 3"/>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5" name="Slide Number Placeholder 4"/>
          <p:cNvSpPr>
            <a:spLocks noGrp="1"/>
          </p:cNvSpPr>
          <p:nvPr>
            <p:ph type="sldNum" sz="quarter" idx="12"/>
          </p:nvPr>
        </p:nvSpPr>
        <p:spPr/>
        <p:txBody>
          <a:bodyPr/>
          <a:lstStyle>
            <a:lvl1pPr>
              <a:defRPr/>
            </a:lvl1pPr>
          </a:lstStyle>
          <a:p>
            <a:pPr fontAlgn="base">
              <a:spcAft>
                <a:spcPct val="0"/>
              </a:spcAft>
            </a:pPr>
            <a:fld id="{36D1D29D-879C-462E-999B-3973520AA637}"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3280951502"/>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3" name="Footer Placeholder 2"/>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4" name="Slide Number Placeholder 3"/>
          <p:cNvSpPr>
            <a:spLocks noGrp="1"/>
          </p:cNvSpPr>
          <p:nvPr>
            <p:ph type="sldNum" sz="quarter" idx="12"/>
          </p:nvPr>
        </p:nvSpPr>
        <p:spPr/>
        <p:txBody>
          <a:bodyPr/>
          <a:lstStyle>
            <a:lvl1pPr>
              <a:defRPr/>
            </a:lvl1pPr>
          </a:lstStyle>
          <a:p>
            <a:pPr fontAlgn="base">
              <a:spcAft>
                <a:spcPct val="0"/>
              </a:spcAft>
            </a:pPr>
            <a:fld id="{83FF1558-F639-4B88-84AF-D99C2A4FCBFE}"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2141635836"/>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6" name="Footer Placeholder 5"/>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7" name="Slide Number Placeholder 6"/>
          <p:cNvSpPr>
            <a:spLocks noGrp="1"/>
          </p:cNvSpPr>
          <p:nvPr>
            <p:ph type="sldNum" sz="quarter" idx="12"/>
          </p:nvPr>
        </p:nvSpPr>
        <p:spPr/>
        <p:txBody>
          <a:bodyPr/>
          <a:lstStyle>
            <a:lvl1pPr>
              <a:defRPr/>
            </a:lvl1pPr>
          </a:lstStyle>
          <a:p>
            <a:pPr fontAlgn="base">
              <a:spcAft>
                <a:spcPct val="0"/>
              </a:spcAft>
            </a:pPr>
            <a:fld id="{CB2BDA68-2414-410E-A51A-47728CAF6AB6}"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135479194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6" name="Footer Placeholder 5"/>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7" name="Slide Number Placeholder 6"/>
          <p:cNvSpPr>
            <a:spLocks noGrp="1"/>
          </p:cNvSpPr>
          <p:nvPr>
            <p:ph type="sldNum" sz="quarter" idx="12"/>
          </p:nvPr>
        </p:nvSpPr>
        <p:spPr/>
        <p:txBody>
          <a:bodyPr/>
          <a:lstStyle>
            <a:lvl1pPr>
              <a:defRPr/>
            </a:lvl1pPr>
          </a:lstStyle>
          <a:p>
            <a:pPr fontAlgn="base">
              <a:spcAft>
                <a:spcPct val="0"/>
              </a:spcAft>
            </a:pPr>
            <a:fld id="{75874D2E-74A9-489B-8473-E59064929A22}"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1437914331"/>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5" name="Footer Placeholder 4"/>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6" name="Slide Number Placeholder 5"/>
          <p:cNvSpPr>
            <a:spLocks noGrp="1"/>
          </p:cNvSpPr>
          <p:nvPr>
            <p:ph type="sldNum" sz="quarter" idx="12"/>
          </p:nvPr>
        </p:nvSpPr>
        <p:spPr/>
        <p:txBody>
          <a:bodyPr/>
          <a:lstStyle>
            <a:lvl1pPr>
              <a:defRPr/>
            </a:lvl1pPr>
          </a:lstStyle>
          <a:p>
            <a:pPr fontAlgn="base">
              <a:spcAft>
                <a:spcPct val="0"/>
              </a:spcAft>
            </a:pPr>
            <a:fld id="{1166AAFF-B288-4694-B495-7C317F7F03AD}"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2508825232"/>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fontAlgn="base">
              <a:spcAft>
                <a:spcPct val="0"/>
              </a:spcAft>
            </a:pPr>
            <a:endParaRPr lang="en-GB">
              <a:solidFill>
                <a:srgbClr val="000005"/>
              </a:solidFill>
            </a:endParaRPr>
          </a:p>
        </p:txBody>
      </p:sp>
      <p:sp>
        <p:nvSpPr>
          <p:cNvPr id="5" name="Footer Placeholder 4"/>
          <p:cNvSpPr>
            <a:spLocks noGrp="1"/>
          </p:cNvSpPr>
          <p:nvPr>
            <p:ph type="ftr" sz="quarter" idx="11"/>
          </p:nvPr>
        </p:nvSpPr>
        <p:spPr/>
        <p:txBody>
          <a:bodyPr/>
          <a:lstStyle>
            <a:lvl1pPr>
              <a:defRPr/>
            </a:lvl1pPr>
          </a:lstStyle>
          <a:p>
            <a:pPr fontAlgn="base">
              <a:spcAft>
                <a:spcPct val="0"/>
              </a:spcAft>
            </a:pPr>
            <a:endParaRPr lang="en-GB">
              <a:solidFill>
                <a:srgbClr val="000005"/>
              </a:solidFill>
            </a:endParaRPr>
          </a:p>
        </p:txBody>
      </p:sp>
      <p:sp>
        <p:nvSpPr>
          <p:cNvPr id="6" name="Slide Number Placeholder 5"/>
          <p:cNvSpPr>
            <a:spLocks noGrp="1"/>
          </p:cNvSpPr>
          <p:nvPr>
            <p:ph type="sldNum" sz="quarter" idx="12"/>
          </p:nvPr>
        </p:nvSpPr>
        <p:spPr/>
        <p:txBody>
          <a:bodyPr/>
          <a:lstStyle>
            <a:lvl1pPr>
              <a:defRPr/>
            </a:lvl1pPr>
          </a:lstStyle>
          <a:p>
            <a:pPr fontAlgn="base">
              <a:spcAft>
                <a:spcPct val="0"/>
              </a:spcAft>
            </a:pPr>
            <a:fld id="{3CF87F27-EE18-4C4F-AC28-3432D782EF14}" type="slidenum">
              <a:rPr lang="en-GB">
                <a:solidFill>
                  <a:srgbClr val="000005"/>
                </a:solidFill>
              </a:rPr>
              <a:pPr fontAlgn="base">
                <a:spcAft>
                  <a:spcPct val="0"/>
                </a:spcAft>
              </a:pPr>
              <a:t>‹#›</a:t>
            </a:fld>
            <a:endParaRPr lang="en-GB">
              <a:solidFill>
                <a:srgbClr val="000005"/>
              </a:solidFill>
            </a:endParaRPr>
          </a:p>
        </p:txBody>
      </p:sp>
    </p:spTree>
    <p:extLst>
      <p:ext uri="{BB962C8B-B14F-4D97-AF65-F5344CB8AC3E}">
        <p14:creationId xmlns="" xmlns:p14="http://schemas.microsoft.com/office/powerpoint/2010/main" val="198869005"/>
      </p:ext>
    </p:extLst>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38233138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3290801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22076875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135937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287922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3396138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4157945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40488360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967828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22031220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8597694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1105873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30893291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5947007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484092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32539977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329530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285496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13286157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1990480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40223995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3951310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pPr/>
              <a:t>10/30/2014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49000">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0A97C-6094-44F3-9AD2-0A11796E8BE7}" type="datetimeFigureOut">
              <a:rPr lang="en-US" smtClean="0"/>
              <a:pPr/>
              <a:t>10/30/2014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8D163-8FEE-4B6A-977D-600E3843CE6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ChangeArrowheads="1"/>
          </p:cNvSpPr>
          <p:nvPr userDrawn="1"/>
        </p:nvSpPr>
        <p:spPr bwMode="ltGray">
          <a:xfrm>
            <a:off x="76200" y="76200"/>
            <a:ext cx="8991600" cy="1258888"/>
          </a:xfrm>
          <a:prstGeom prst="rect">
            <a:avLst/>
          </a:prstGeom>
          <a:solidFill>
            <a:schemeClr val="tx1"/>
          </a:solidFill>
          <a:ln w="9525">
            <a:noFill/>
            <a:miter lim="800000"/>
            <a:headEnd/>
            <a:tailEnd/>
          </a:ln>
          <a:effectLst/>
        </p:spPr>
        <p:txBody>
          <a:bodyPr wrap="none" anchor="ctr"/>
          <a:lstStyle/>
          <a:p>
            <a:pPr algn="ctr" eaLnBrk="0" fontAlgn="base" hangingPunct="0">
              <a:spcBef>
                <a:spcPct val="0"/>
              </a:spcBef>
              <a:spcAft>
                <a:spcPct val="0"/>
              </a:spcAft>
            </a:pPr>
            <a:endParaRPr lang="en-US" sz="2400">
              <a:solidFill>
                <a:srgbClr val="8D010F"/>
              </a:solidFill>
              <a:latin typeface="Times" pitchFamily="18" charset="0"/>
            </a:endParaRPr>
          </a:p>
        </p:txBody>
      </p:sp>
      <p:pic>
        <p:nvPicPr>
          <p:cNvPr id="41995" name="Picture 11" descr="LeedsUniWhite"/>
          <p:cNvPicPr>
            <a:picLocks noChangeAspect="1" noChangeArrowheads="1"/>
          </p:cNvPicPr>
          <p:nvPr userDrawn="1"/>
        </p:nvPicPr>
        <p:blipFill>
          <a:blip r:embed="rId13" cstate="print"/>
          <a:srcRect/>
          <a:stretch>
            <a:fillRect/>
          </a:stretch>
        </p:blipFill>
        <p:spPr bwMode="auto">
          <a:xfrm>
            <a:off x="6511925" y="441325"/>
            <a:ext cx="2274888" cy="647700"/>
          </a:xfrm>
          <a:prstGeom prst="rect">
            <a:avLst/>
          </a:prstGeom>
          <a:noFill/>
        </p:spPr>
      </p:pic>
      <p:sp>
        <p:nvSpPr>
          <p:cNvPr id="41986" name="Rectangle 2"/>
          <p:cNvSpPr>
            <a:spLocks noGrp="1" noChangeArrowheads="1"/>
          </p:cNvSpPr>
          <p:nvPr>
            <p:ph type="body" idx="1"/>
          </p:nvPr>
        </p:nvSpPr>
        <p:spPr bwMode="auto">
          <a:xfrm>
            <a:off x="355600" y="1665288"/>
            <a:ext cx="8429625" cy="434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988"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41989" name="Rectangle 5"/>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pPr fontAlgn="base">
              <a:spcAft>
                <a:spcPct val="0"/>
              </a:spcAft>
            </a:pPr>
            <a:endParaRPr lang="en-GB">
              <a:solidFill>
                <a:srgbClr val="000005"/>
              </a:solidFill>
            </a:endParaRPr>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pPr fontAlgn="base">
              <a:spcAft>
                <a:spcPct val="0"/>
              </a:spcAft>
            </a:pPr>
            <a:endParaRPr lang="en-GB">
              <a:solidFill>
                <a:srgbClr val="000005"/>
              </a:solidFill>
            </a:endParaRPr>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pPr fontAlgn="base">
              <a:spcAft>
                <a:spcPct val="0"/>
              </a:spcAft>
            </a:pPr>
            <a:fld id="{0CC78716-D668-461A-9053-C9031FCE83FF}" type="slidenum">
              <a:rPr lang="en-GB">
                <a:solidFill>
                  <a:srgbClr val="000005"/>
                </a:solidFill>
              </a:rPr>
              <a:pPr fontAlgn="base">
                <a:spcAft>
                  <a:spcPct val="0"/>
                </a:spcAft>
              </a:pPr>
              <a:t>‹#›</a:t>
            </a:fld>
            <a:endParaRPr lang="en-GB">
              <a:solidFill>
                <a:srgbClr val="000005"/>
              </a:solidFill>
            </a:endParaRPr>
          </a:p>
        </p:txBody>
      </p:sp>
      <p:sp>
        <p:nvSpPr>
          <p:cNvPr id="41994" name="Line 10"/>
          <p:cNvSpPr>
            <a:spLocks noChangeShapeType="1"/>
          </p:cNvSpPr>
          <p:nvPr/>
        </p:nvSpPr>
        <p:spPr bwMode="white">
          <a:xfrm>
            <a:off x="201613" y="1600200"/>
            <a:ext cx="8713787" cy="0"/>
          </a:xfrm>
          <a:prstGeom prst="line">
            <a:avLst/>
          </a:prstGeom>
          <a:noFill/>
          <a:ln w="9525">
            <a:solidFill>
              <a:schemeClr val="bg1"/>
            </a:solidFill>
            <a:round/>
            <a:headEnd/>
            <a:tailEnd/>
          </a:ln>
          <a:effectLst/>
        </p:spPr>
        <p:txBody>
          <a:bodyPr wrap="none" anchor="ctr"/>
          <a:lstStyle/>
          <a:p>
            <a:pPr fontAlgn="base">
              <a:spcBef>
                <a:spcPct val="20000"/>
              </a:spcBef>
              <a:spcAft>
                <a:spcPct val="0"/>
              </a:spcAft>
            </a:pPr>
            <a:endParaRPr lang="en-GB" sz="2000">
              <a:solidFill>
                <a:srgbClr val="000005"/>
              </a:solidFill>
            </a:endParaRPr>
          </a:p>
        </p:txBody>
      </p:sp>
    </p:spTree>
    <p:extLst>
      <p:ext uri="{BB962C8B-B14F-4D97-AF65-F5344CB8AC3E}">
        <p14:creationId xmlns="" xmlns:p14="http://schemas.microsoft.com/office/powerpoint/2010/main" val="3841863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defRPr>
      </a:lvl2pPr>
      <a:lvl3pPr algn="l" rtl="0" fontAlgn="base">
        <a:spcBef>
          <a:spcPct val="0"/>
        </a:spcBef>
        <a:spcAft>
          <a:spcPct val="0"/>
        </a:spcAft>
        <a:defRPr sz="2800">
          <a:solidFill>
            <a:schemeClr val="tx2"/>
          </a:solidFill>
          <a:latin typeface="Arial" charset="0"/>
        </a:defRPr>
      </a:lvl3pPr>
      <a:lvl4pPr algn="l" rtl="0" fontAlgn="base">
        <a:spcBef>
          <a:spcPct val="0"/>
        </a:spcBef>
        <a:spcAft>
          <a:spcPct val="0"/>
        </a:spcAft>
        <a:defRPr sz="2800">
          <a:solidFill>
            <a:schemeClr val="tx2"/>
          </a:solidFill>
          <a:latin typeface="Arial" charset="0"/>
        </a:defRPr>
      </a:lvl4pPr>
      <a:lvl5pPr algn="l" rtl="0" fontAlgn="base">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algn="l" rtl="0" fontAlgn="base">
        <a:spcBef>
          <a:spcPct val="0"/>
        </a:spcBef>
        <a:spcAft>
          <a:spcPct val="40000"/>
        </a:spcAft>
        <a:defRPr sz="2400">
          <a:solidFill>
            <a:schemeClr val="tx1"/>
          </a:solidFill>
          <a:latin typeface="+mn-lt"/>
          <a:ea typeface="+mn-ea"/>
          <a:cs typeface="+mn-cs"/>
        </a:defRPr>
      </a:lvl1pPr>
      <a:lvl2pPr marL="271463" indent="-269875" algn="l" rtl="0" fontAlgn="base">
        <a:spcBef>
          <a:spcPct val="0"/>
        </a:spcBef>
        <a:spcAft>
          <a:spcPct val="40000"/>
        </a:spcAft>
        <a:buChar char="•"/>
        <a:defRPr sz="2000">
          <a:solidFill>
            <a:schemeClr val="tx1"/>
          </a:solidFill>
          <a:latin typeface="+mn-lt"/>
        </a:defRPr>
      </a:lvl2pPr>
      <a:lvl3pPr marL="542925" indent="-269875" algn="l" rtl="0" fontAlgn="base">
        <a:spcBef>
          <a:spcPct val="0"/>
        </a:spcBef>
        <a:spcAft>
          <a:spcPct val="40000"/>
        </a:spcAft>
        <a:buChar char="•"/>
        <a:defRPr sz="2000">
          <a:solidFill>
            <a:schemeClr val="tx1"/>
          </a:solidFill>
          <a:latin typeface="+mn-lt"/>
        </a:defRPr>
      </a:lvl3pPr>
      <a:lvl4pPr marL="809625" indent="-265113" algn="l" rtl="0" fontAlgn="base">
        <a:spcBef>
          <a:spcPct val="0"/>
        </a:spcBef>
        <a:spcAft>
          <a:spcPct val="40000"/>
        </a:spcAft>
        <a:buChar char="•"/>
        <a:defRPr sz="2000">
          <a:solidFill>
            <a:schemeClr val="tx1"/>
          </a:solidFill>
          <a:latin typeface="+mn-lt"/>
        </a:defRPr>
      </a:lvl4pPr>
      <a:lvl5pPr marL="1081088" indent="-269875" algn="l" rtl="0" fontAlgn="base">
        <a:spcBef>
          <a:spcPct val="0"/>
        </a:spcBef>
        <a:spcAft>
          <a:spcPct val="40000"/>
        </a:spcAft>
        <a:buChar char="•"/>
        <a:defRPr sz="2000">
          <a:solidFill>
            <a:schemeClr val="tx1"/>
          </a:solidFill>
          <a:latin typeface="+mn-lt"/>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49000">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12175738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49000">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0A97C-6094-44F3-9AD2-0A11796E8BE7}" type="datetimeFigureOut">
              <a:rPr lang="en-US" smtClean="0">
                <a:solidFill>
                  <a:prstClr val="black">
                    <a:tint val="75000"/>
                  </a:prstClr>
                </a:solidFill>
              </a:rPr>
              <a:pPr/>
              <a:t>10/30/2014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8D163-8FEE-4B6A-977D-600E3843CE6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19638141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ltGray">
          <a:xfrm>
            <a:off x="0" y="0"/>
            <a:ext cx="8991600" cy="6705600"/>
          </a:xfrm>
          <a:prstGeom prst="rect">
            <a:avLst/>
          </a:prstGeom>
          <a:solidFill>
            <a:schemeClr val="accent1"/>
          </a:solidFill>
          <a:ln w="9525">
            <a:noFill/>
            <a:miter lim="800000"/>
            <a:headEnd/>
            <a:tailEnd/>
          </a:ln>
          <a:effectLst/>
        </p:spPr>
        <p:txBody>
          <a:bodyPr wrap="none" anchor="ctr"/>
          <a:lstStyle/>
          <a:p>
            <a:pPr algn="ctr" eaLnBrk="0" fontAlgn="base" hangingPunct="0">
              <a:spcBef>
                <a:spcPct val="0"/>
              </a:spcBef>
              <a:spcAft>
                <a:spcPct val="0"/>
              </a:spcAft>
            </a:pPr>
            <a:endParaRPr lang="en-US" sz="2400">
              <a:solidFill>
                <a:srgbClr val="8D010F"/>
              </a:solidFill>
              <a:latin typeface="Times" pitchFamily="18" charset="0"/>
            </a:endParaRPr>
          </a:p>
        </p:txBody>
      </p:sp>
      <p:pic>
        <p:nvPicPr>
          <p:cNvPr id="216067" name="Picture 3" descr="LeedsUniWhite"/>
          <p:cNvPicPr>
            <a:picLocks noChangeAspect="1" noChangeArrowheads="1"/>
          </p:cNvPicPr>
          <p:nvPr/>
        </p:nvPicPr>
        <p:blipFill>
          <a:blip r:embed="rId2" cstate="print"/>
          <a:srcRect/>
          <a:stretch>
            <a:fillRect/>
          </a:stretch>
        </p:blipFill>
        <p:spPr bwMode="auto">
          <a:xfrm>
            <a:off x="6511925" y="441325"/>
            <a:ext cx="2274888" cy="647700"/>
          </a:xfrm>
          <a:prstGeom prst="rect">
            <a:avLst/>
          </a:prstGeom>
          <a:noFill/>
        </p:spPr>
      </p:pic>
      <p:sp>
        <p:nvSpPr>
          <p:cNvPr id="216068" name="Line 4"/>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fontAlgn="base">
              <a:spcBef>
                <a:spcPct val="20000"/>
              </a:spcBef>
              <a:spcAft>
                <a:spcPct val="0"/>
              </a:spcAft>
            </a:pPr>
            <a:endParaRPr lang="en-GB" sz="2000">
              <a:solidFill>
                <a:srgbClr val="000005"/>
              </a:solidFill>
            </a:endParaRPr>
          </a:p>
        </p:txBody>
      </p:sp>
      <p:sp>
        <p:nvSpPr>
          <p:cNvPr id="216070" name="Rectangle 6"/>
          <p:cNvSpPr>
            <a:spLocks noGrp="1" noChangeArrowheads="1"/>
          </p:cNvSpPr>
          <p:nvPr>
            <p:ph type="ctrTitle"/>
          </p:nvPr>
        </p:nvSpPr>
        <p:spPr>
          <a:xfrm>
            <a:off x="349250" y="2565400"/>
            <a:ext cx="7772400" cy="430887"/>
          </a:xfrm>
          <a:solidFill>
            <a:schemeClr val="accent1"/>
          </a:solidFill>
        </p:spPr>
        <p:txBody>
          <a:bodyPr/>
          <a:lstStyle/>
          <a:p>
            <a:pPr algn="ctr"/>
            <a:r>
              <a:rPr lang="en-GB" sz="2800" dirty="0" smtClean="0"/>
              <a:t>Dr CESAR RAMIREZ-MONTES</a:t>
            </a:r>
            <a:endParaRPr lang="en-GB" sz="2800" dirty="0"/>
          </a:p>
        </p:txBody>
      </p:sp>
      <p:sp>
        <p:nvSpPr>
          <p:cNvPr id="216071" name="Rectangle 7"/>
          <p:cNvSpPr>
            <a:spLocks noGrp="1" noChangeArrowheads="1"/>
          </p:cNvSpPr>
          <p:nvPr>
            <p:ph type="subTitle" idx="1"/>
          </p:nvPr>
        </p:nvSpPr>
        <p:spPr>
          <a:xfrm>
            <a:off x="467543" y="3429000"/>
            <a:ext cx="8319269" cy="2511457"/>
          </a:xfrm>
          <a:solidFill>
            <a:schemeClr val="accent1"/>
          </a:solidFill>
        </p:spPr>
        <p:txBody>
          <a:bodyPr wrap="square">
            <a:spAutoFit/>
          </a:bodyPr>
          <a:lstStyle/>
          <a:p>
            <a:pPr algn="ctr"/>
            <a:r>
              <a:rPr lang="en-US" sz="4800" dirty="0" smtClean="0"/>
              <a:t>Genuine Use &amp; </a:t>
            </a:r>
          </a:p>
          <a:p>
            <a:pPr algn="ctr"/>
            <a:r>
              <a:rPr lang="en-US" sz="4800" dirty="0" smtClean="0"/>
              <a:t>Acquired Distinctiveness through Use</a:t>
            </a:r>
            <a:endParaRPr lang="en-US" sz="4800" dirty="0"/>
          </a:p>
        </p:txBody>
      </p:sp>
    </p:spTree>
    <p:extLst>
      <p:ext uri="{BB962C8B-B14F-4D97-AF65-F5344CB8AC3E}">
        <p14:creationId xmlns="" xmlns:p14="http://schemas.microsoft.com/office/powerpoint/2010/main" val="220731680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normAutofit fontScale="85000" lnSpcReduction="20000"/>
          </a:bodyPr>
          <a:lstStyle/>
          <a:p>
            <a:pPr algn="just">
              <a:buFont typeface="Wingdings" panose="05000000000000000000" pitchFamily="2" charset="2"/>
              <a:buChar char="ü"/>
            </a:pPr>
            <a:r>
              <a:rPr lang="en-GB" i="1" dirty="0" smtClean="0"/>
              <a:t>The fact that the goods are offered on a non-profit-making basis doesn’t necessarily mean the use by a charity of a mark cannot be genuine (</a:t>
            </a:r>
            <a:r>
              <a:rPr lang="en-GB" i="1" dirty="0" err="1" smtClean="0"/>
              <a:t>Verein</a:t>
            </a:r>
            <a:r>
              <a:rPr lang="en-GB" i="1" dirty="0" smtClean="0"/>
              <a:t> </a:t>
            </a:r>
            <a:r>
              <a:rPr lang="en-GB" i="1" dirty="0" err="1" smtClean="0"/>
              <a:t>Radetzky-Orden</a:t>
            </a:r>
            <a:r>
              <a:rPr lang="en-GB" i="1" dirty="0" smtClean="0"/>
              <a:t>);</a:t>
            </a:r>
          </a:p>
          <a:p>
            <a:pPr algn="just">
              <a:buFont typeface="Wingdings" panose="05000000000000000000" pitchFamily="2" charset="2"/>
              <a:buChar char="ü"/>
            </a:pPr>
            <a:r>
              <a:rPr lang="en-GB" i="1" dirty="0" smtClean="0"/>
              <a:t>The question re the territorial aspect of the use of earlier marks is exhaustively governed by Community law,, whether it be a Community, national or international mark (BASKAYA</a:t>
            </a:r>
            <a:r>
              <a:rPr lang="en-GB" i="1" dirty="0" smtClean="0"/>
              <a:t>);</a:t>
            </a:r>
          </a:p>
          <a:p>
            <a:pPr algn="just">
              <a:buFont typeface="Wingdings" panose="05000000000000000000" pitchFamily="2" charset="2"/>
              <a:buChar char="ü"/>
            </a:pPr>
            <a:r>
              <a:rPr lang="en-GB" i="1" dirty="0" smtClean="0"/>
              <a:t>Although the concept of genuine use ensures that the raison </a:t>
            </a:r>
            <a:r>
              <a:rPr lang="en-GB" i="1" dirty="0" err="1" smtClean="0"/>
              <a:t>d’etre</a:t>
            </a:r>
            <a:r>
              <a:rPr lang="en-GB" i="1" dirty="0" smtClean="0"/>
              <a:t> of the mark isn’t lost, EU law allows the proprietor to make variations in the way he exploits the mark commercially which, without altering its distinctive character, enable it to be better adapted to the marketing of the products in question(RINTISCH, SPECSAVERS)</a:t>
            </a: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196752"/>
            <a:ext cx="8507288" cy="5328592"/>
          </a:xfrm>
        </p:spPr>
        <p:txBody>
          <a:bodyPr/>
          <a:lstStyle/>
          <a:p>
            <a:pPr>
              <a:buNone/>
            </a:pPr>
            <a:r>
              <a:rPr lang="en-GB" i="1" dirty="0" smtClean="0"/>
              <a:t>C-149/11 Leno </a:t>
            </a:r>
            <a:r>
              <a:rPr lang="en-GB" i="1" dirty="0" err="1" smtClean="0"/>
              <a:t>Marken</a:t>
            </a:r>
            <a:r>
              <a:rPr lang="en-GB" i="1" dirty="0" smtClean="0"/>
              <a:t> BV v </a:t>
            </a:r>
            <a:r>
              <a:rPr lang="en-GB" i="1" dirty="0" err="1" smtClean="0"/>
              <a:t>Hagelruis</a:t>
            </a:r>
            <a:r>
              <a:rPr lang="en-GB" i="1" dirty="0" smtClean="0"/>
              <a:t> </a:t>
            </a:r>
            <a:r>
              <a:rPr lang="en-GB" i="1" dirty="0" err="1" smtClean="0"/>
              <a:t>Beheer</a:t>
            </a:r>
            <a:r>
              <a:rPr lang="en-GB" i="1" dirty="0" smtClean="0"/>
              <a:t> BV, [2012]</a:t>
            </a:r>
          </a:p>
          <a:p>
            <a:pPr>
              <a:buFont typeface="Wingdings" panose="05000000000000000000" pitchFamily="2" charset="2"/>
              <a:buChar char="ü"/>
            </a:pPr>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pic>
        <p:nvPicPr>
          <p:cNvPr id="6" name="Picture 5" descr="Onel.jpg"/>
          <p:cNvPicPr>
            <a:picLocks noChangeAspect="1"/>
          </p:cNvPicPr>
          <p:nvPr/>
        </p:nvPicPr>
        <p:blipFill>
          <a:blip r:embed="rId3" cstate="print"/>
          <a:stretch>
            <a:fillRect/>
          </a:stretch>
        </p:blipFill>
        <p:spPr>
          <a:xfrm>
            <a:off x="395536" y="2924944"/>
            <a:ext cx="2304256" cy="2304256"/>
          </a:xfrm>
          <a:prstGeom prst="rect">
            <a:avLst/>
          </a:prstGeom>
        </p:spPr>
      </p:pic>
      <p:sp>
        <p:nvSpPr>
          <p:cNvPr id="7" name="TextBox 6"/>
          <p:cNvSpPr txBox="1"/>
          <p:nvPr/>
        </p:nvSpPr>
        <p:spPr>
          <a:xfrm>
            <a:off x="2987824" y="2132856"/>
            <a:ext cx="5976664" cy="4708981"/>
          </a:xfrm>
          <a:prstGeom prst="rect">
            <a:avLst/>
          </a:prstGeom>
          <a:noFill/>
        </p:spPr>
        <p:txBody>
          <a:bodyPr wrap="square" rtlCol="0">
            <a:spAutoFit/>
          </a:bodyPr>
          <a:lstStyle/>
          <a:p>
            <a:pPr>
              <a:buFont typeface="Wingdings" pitchFamily="2" charset="2"/>
              <a:buChar char="§"/>
            </a:pPr>
            <a:r>
              <a:rPr lang="en-GB" sz="2000" dirty="0" smtClean="0"/>
              <a:t>Based on its earlier CTM ‘</a:t>
            </a:r>
            <a:r>
              <a:rPr lang="en-GB" sz="2000" dirty="0" err="1" smtClean="0"/>
              <a:t>Onel</a:t>
            </a:r>
            <a:r>
              <a:rPr lang="en-GB" sz="2000" dirty="0" smtClean="0"/>
              <a:t>’, Leno opposed </a:t>
            </a:r>
            <a:r>
              <a:rPr lang="en-GB" sz="2000" dirty="0" err="1" smtClean="0"/>
              <a:t>Beheer’s</a:t>
            </a:r>
            <a:r>
              <a:rPr lang="en-GB" sz="2000" dirty="0" smtClean="0"/>
              <a:t> application to register ‘OMEL’ in the Benelux and </a:t>
            </a:r>
            <a:r>
              <a:rPr lang="en-GB" sz="2000" dirty="0" err="1" smtClean="0"/>
              <a:t>Beheer</a:t>
            </a:r>
            <a:r>
              <a:rPr lang="en-GB" sz="2000" dirty="0" smtClean="0"/>
              <a:t> request evidence of genuine use of the CTM.</a:t>
            </a:r>
          </a:p>
          <a:p>
            <a:pPr>
              <a:buFont typeface="Wingdings" pitchFamily="2" charset="2"/>
              <a:buChar char="§"/>
            </a:pPr>
            <a:r>
              <a:rPr lang="en-GB" sz="2000" dirty="0" smtClean="0"/>
              <a:t>The referring court found that, although Leno has proved genuine use in the Netherlands in the relevant period, it didn’t provide evidence of use in the rest of the Community. </a:t>
            </a:r>
          </a:p>
          <a:p>
            <a:pPr>
              <a:buFont typeface="Wingdings" pitchFamily="2" charset="2"/>
              <a:buChar char="§"/>
            </a:pPr>
            <a:r>
              <a:rPr lang="en-GB" sz="2000" dirty="0" smtClean="0"/>
              <a:t>The parties  disagreed over the extent of the territorial area that is required for a CMT to be put to genuine use;</a:t>
            </a:r>
          </a:p>
          <a:p>
            <a:pPr>
              <a:buFont typeface="Wingdings" pitchFamily="2" charset="2"/>
              <a:buChar char="§"/>
            </a:pPr>
            <a:r>
              <a:rPr lang="en-GB" sz="2000" dirty="0" smtClean="0"/>
              <a:t>The questions for the CJEU were thus whether the genuine use of a CTM is a single MS sufficient to satisfy Art.15(1) or whether the territorial borders of the MSs should be disregarded in that assessment.</a:t>
            </a:r>
            <a:endParaRPr lang="en-GB" sz="2000" dirty="0"/>
          </a:p>
        </p:txBody>
      </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124744"/>
            <a:ext cx="8784976" cy="5544616"/>
          </a:xfrm>
        </p:spPr>
        <p:txBody>
          <a:bodyPr>
            <a:normAutofit fontScale="70000" lnSpcReduction="20000"/>
          </a:bodyPr>
          <a:lstStyle/>
          <a:p>
            <a:pPr>
              <a:buNone/>
            </a:pPr>
            <a:r>
              <a:rPr lang="en-GB" i="1" dirty="0" smtClean="0"/>
              <a:t>C-149/11 Leno </a:t>
            </a:r>
            <a:r>
              <a:rPr lang="en-GB" i="1" dirty="0" err="1" smtClean="0"/>
              <a:t>Marken</a:t>
            </a:r>
            <a:r>
              <a:rPr lang="en-GB" i="1" dirty="0" smtClean="0"/>
              <a:t> BV v </a:t>
            </a:r>
            <a:r>
              <a:rPr lang="en-GB" i="1" dirty="0" err="1" smtClean="0"/>
              <a:t>Hagelruis</a:t>
            </a:r>
            <a:r>
              <a:rPr lang="en-GB" i="1" dirty="0" smtClean="0"/>
              <a:t> </a:t>
            </a:r>
            <a:r>
              <a:rPr lang="en-GB" i="1" dirty="0" err="1" smtClean="0"/>
              <a:t>Beheer</a:t>
            </a:r>
            <a:r>
              <a:rPr lang="en-GB" i="1" dirty="0" smtClean="0"/>
              <a:t> BV, [2012</a:t>
            </a:r>
            <a:r>
              <a:rPr lang="en-GB" i="1" dirty="0" smtClean="0"/>
              <a:t>]</a:t>
            </a:r>
          </a:p>
          <a:p>
            <a:pPr algn="just">
              <a:buFont typeface="Wingdings" pitchFamily="2" charset="2"/>
              <a:buChar char="§"/>
            </a:pPr>
            <a:r>
              <a:rPr lang="en-GB" sz="3400" i="1" dirty="0" smtClean="0"/>
              <a:t>Territorial scope of the use is not a separate condition but only one of several factors to be considered, as per </a:t>
            </a:r>
            <a:r>
              <a:rPr lang="en-GB" sz="3400" i="1" dirty="0" err="1" smtClean="0"/>
              <a:t>Sunrider</a:t>
            </a:r>
            <a:r>
              <a:rPr lang="en-GB" sz="3400" i="1" dirty="0" smtClean="0"/>
              <a:t>. </a:t>
            </a:r>
          </a:p>
          <a:p>
            <a:pPr algn="just">
              <a:buFont typeface="Wingdings" pitchFamily="2" charset="2"/>
              <a:buChar char="§"/>
            </a:pPr>
            <a:r>
              <a:rPr lang="en-GB" sz="3400" i="1" dirty="0" smtClean="0"/>
              <a:t>There’s a difference between the territorial extent of protection conferred on a national TM and that of the protection afforded CTMs. </a:t>
            </a:r>
          </a:p>
          <a:p>
            <a:pPr algn="just">
              <a:buFont typeface="Wingdings" pitchFamily="2" charset="2"/>
              <a:buChar char="§"/>
            </a:pPr>
            <a:r>
              <a:rPr lang="en-GB" sz="3400" i="1" dirty="0" smtClean="0"/>
              <a:t>The phrase ‘in the Community’ is intended to define the geographical market serving as the reference point. Following a purposive interpretation,  the territorial borders of the Member States should be disregarded in assessing genuine use in the Community under Art.15(1) CMTR.</a:t>
            </a:r>
          </a:p>
          <a:p>
            <a:pPr algn="just">
              <a:buFont typeface="Wingdings" pitchFamily="2" charset="2"/>
              <a:buChar char="§"/>
            </a:pPr>
            <a:r>
              <a:rPr lang="en-GB" sz="3400" i="1" dirty="0" smtClean="0"/>
              <a:t> Genuine use in the Community cannot generally be satisfied through use in a single Member State. However, it’s possible that, ‘in certain circumstances, the market for the goods or services for which the Community trade mark has been registered is restricted to the territory of a single Member State.’ </a:t>
            </a:r>
          </a:p>
          <a:p>
            <a:pPr>
              <a:buFont typeface="Wingdings" pitchFamily="2" charset="2"/>
              <a:buChar char="§"/>
            </a:pPr>
            <a:endParaRPr lang="en-GB" i="1" dirty="0" smtClean="0"/>
          </a:p>
          <a:p>
            <a:pPr>
              <a:buFont typeface="Wingdings" pitchFamily="2" charset="2"/>
              <a:buChar char="§"/>
            </a:pPr>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196752"/>
            <a:ext cx="8712968" cy="5472608"/>
          </a:xfrm>
        </p:spPr>
        <p:txBody>
          <a:bodyPr>
            <a:normAutofit fontScale="77500" lnSpcReduction="20000"/>
          </a:bodyPr>
          <a:lstStyle/>
          <a:p>
            <a:pPr>
              <a:buNone/>
            </a:pPr>
            <a:r>
              <a:rPr lang="en-GB" i="1" dirty="0" smtClean="0"/>
              <a:t>C-149/11 Leno </a:t>
            </a:r>
            <a:r>
              <a:rPr lang="en-GB" i="1" dirty="0" err="1" smtClean="0"/>
              <a:t>Marken</a:t>
            </a:r>
            <a:r>
              <a:rPr lang="en-GB" i="1" dirty="0" smtClean="0"/>
              <a:t> BV v </a:t>
            </a:r>
            <a:r>
              <a:rPr lang="en-GB" i="1" dirty="0" err="1" smtClean="0"/>
              <a:t>Hagelruis</a:t>
            </a:r>
            <a:r>
              <a:rPr lang="en-GB" i="1" dirty="0" smtClean="0"/>
              <a:t> </a:t>
            </a:r>
            <a:r>
              <a:rPr lang="en-GB" i="1" dirty="0" err="1" smtClean="0"/>
              <a:t>Beheer</a:t>
            </a:r>
            <a:r>
              <a:rPr lang="en-GB" i="1" dirty="0" smtClean="0"/>
              <a:t> BV, [2012</a:t>
            </a:r>
            <a:r>
              <a:rPr lang="en-GB" i="1" dirty="0" smtClean="0"/>
              <a:t>]</a:t>
            </a:r>
          </a:p>
          <a:p>
            <a:pPr algn="just">
              <a:buFont typeface="Wingdings" pitchFamily="2" charset="2"/>
              <a:buChar char="§"/>
            </a:pPr>
            <a:r>
              <a:rPr lang="en-GB" i="1" dirty="0" smtClean="0"/>
              <a:t>Territorial aspects of the reputation for the extended protection conferred on reputation marks or WKMs are not applicable to the concept of genuine use;</a:t>
            </a:r>
          </a:p>
          <a:p>
            <a:pPr algn="just">
              <a:buFont typeface="Wingdings" pitchFamily="2" charset="2"/>
              <a:buChar char="§"/>
            </a:pPr>
            <a:r>
              <a:rPr lang="en-GB" i="1" dirty="0" smtClean="0"/>
              <a:t>It’s reasonable to expect that a CTM should be used in a larger area than a national mark, but it’s not necessary that the mark should be used ‘in an extensive geographic area for the use to be deemed genuine, since such a qualification will depend on the characteristics of the product or service concerned on the corresponding market.’</a:t>
            </a:r>
          </a:p>
          <a:p>
            <a:pPr algn="just">
              <a:buFont typeface="Wingdings" pitchFamily="2" charset="2"/>
              <a:buChar char="§"/>
            </a:pPr>
            <a:r>
              <a:rPr lang="en-GB" i="1" dirty="0" smtClean="0"/>
              <a:t>It’s therefore impossible to determine, a priori, and in the abstract, what territorial scope should be chosen.</a:t>
            </a:r>
          </a:p>
          <a:p>
            <a:pPr algn="just">
              <a:buFont typeface="Wingdings" pitchFamily="2" charset="2"/>
              <a:buChar char="§"/>
            </a:pPr>
            <a:r>
              <a:rPr lang="en-GB" i="1" dirty="0" smtClean="0"/>
              <a:t>National courts should assess if the mark is used in accordance with the essential function and for the purpose of creating or maintaining market share for the goods protected.</a:t>
            </a:r>
          </a:p>
          <a:p>
            <a:endParaRPr lang="en-GB" i="1" dirty="0" smtClean="0"/>
          </a:p>
          <a:p>
            <a:pPr>
              <a:buNone/>
            </a:pPr>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052736"/>
            <a:ext cx="8784976" cy="5805264"/>
          </a:xfrm>
        </p:spPr>
        <p:txBody>
          <a:bodyPr/>
          <a:lstStyle/>
          <a:p>
            <a:pPr>
              <a:buNone/>
            </a:pPr>
            <a:r>
              <a:rPr lang="en-GB" b="1" i="1" dirty="0" smtClean="0"/>
              <a:t>C-12/12 </a:t>
            </a:r>
            <a:r>
              <a:rPr lang="en-GB" b="1" i="1" dirty="0" err="1" smtClean="0"/>
              <a:t>Colloseum</a:t>
            </a:r>
            <a:r>
              <a:rPr lang="en-GB" b="1" i="1" dirty="0" smtClean="0"/>
              <a:t>  Holding AG v Levi Strauss &amp; Co, [2013]</a:t>
            </a:r>
          </a:p>
          <a:p>
            <a:pPr>
              <a:buFont typeface="Wingdings" panose="05000000000000000000" pitchFamily="2" charset="2"/>
              <a:buChar char="ü"/>
            </a:pPr>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pic>
        <p:nvPicPr>
          <p:cNvPr id="6" name="Picture 5" descr="Image not found"/>
          <p:cNvPicPr/>
          <p:nvPr/>
        </p:nvPicPr>
        <p:blipFill>
          <a:blip r:embed="rId3" cstate="print"/>
          <a:srcRect/>
          <a:stretch>
            <a:fillRect/>
          </a:stretch>
        </p:blipFill>
        <p:spPr bwMode="auto">
          <a:xfrm>
            <a:off x="539552" y="2564904"/>
            <a:ext cx="1440160" cy="1512168"/>
          </a:xfrm>
          <a:prstGeom prst="rect">
            <a:avLst/>
          </a:prstGeom>
          <a:noFill/>
          <a:ln w="9525">
            <a:noFill/>
            <a:miter lim="800000"/>
            <a:headEnd/>
            <a:tailEnd/>
          </a:ln>
        </p:spPr>
      </p:pic>
      <p:pic>
        <p:nvPicPr>
          <p:cNvPr id="7" name="Picture 6" descr="Image not found"/>
          <p:cNvPicPr/>
          <p:nvPr/>
        </p:nvPicPr>
        <p:blipFill>
          <a:blip r:embed="rId4" cstate="print"/>
          <a:srcRect/>
          <a:stretch>
            <a:fillRect/>
          </a:stretch>
        </p:blipFill>
        <p:spPr bwMode="auto">
          <a:xfrm>
            <a:off x="2339752" y="2492896"/>
            <a:ext cx="1584176" cy="1535807"/>
          </a:xfrm>
          <a:prstGeom prst="rect">
            <a:avLst/>
          </a:prstGeom>
          <a:noFill/>
          <a:ln w="9525">
            <a:noFill/>
            <a:miter lim="800000"/>
            <a:headEnd/>
            <a:tailEnd/>
          </a:ln>
        </p:spPr>
      </p:pic>
      <p:sp>
        <p:nvSpPr>
          <p:cNvPr id="10" name="TextBox 9"/>
          <p:cNvSpPr txBox="1"/>
          <p:nvPr/>
        </p:nvSpPr>
        <p:spPr>
          <a:xfrm>
            <a:off x="251520" y="4365104"/>
            <a:ext cx="1944216" cy="2308324"/>
          </a:xfrm>
          <a:prstGeom prst="rect">
            <a:avLst/>
          </a:prstGeom>
          <a:noFill/>
        </p:spPr>
        <p:txBody>
          <a:bodyPr wrap="square" rtlCol="0">
            <a:spAutoFit/>
          </a:bodyPr>
          <a:lstStyle/>
          <a:p>
            <a:r>
              <a:rPr lang="en-GB" dirty="0" smtClean="0"/>
              <a:t>Mark No.3 German national mark registered in 1977 which contains the word ‘LEVI’s’ in a red rectangular element. </a:t>
            </a:r>
            <a:endParaRPr lang="en-GB" dirty="0"/>
          </a:p>
        </p:txBody>
      </p:sp>
      <p:sp>
        <p:nvSpPr>
          <p:cNvPr id="11" name="TextBox 10"/>
          <p:cNvSpPr txBox="1"/>
          <p:nvPr/>
        </p:nvSpPr>
        <p:spPr>
          <a:xfrm>
            <a:off x="2411760" y="4365104"/>
            <a:ext cx="2304256" cy="2031325"/>
          </a:xfrm>
          <a:prstGeom prst="rect">
            <a:avLst/>
          </a:prstGeom>
          <a:noFill/>
        </p:spPr>
        <p:txBody>
          <a:bodyPr wrap="square" rtlCol="0">
            <a:spAutoFit/>
          </a:bodyPr>
          <a:lstStyle/>
          <a:p>
            <a:r>
              <a:rPr lang="en-GB" dirty="0" smtClean="0"/>
              <a:t>Mark No.6.  Coloured Community figurative mark  in red and blue (position mark). The shape and colour of the pocket per se are disclaimed. </a:t>
            </a:r>
            <a:endParaRPr lang="en-GB" dirty="0"/>
          </a:p>
        </p:txBody>
      </p:sp>
      <p:sp>
        <p:nvSpPr>
          <p:cNvPr id="13" name="TextBox 12"/>
          <p:cNvSpPr txBox="1"/>
          <p:nvPr/>
        </p:nvSpPr>
        <p:spPr>
          <a:xfrm>
            <a:off x="4860032" y="1844824"/>
            <a:ext cx="4032448" cy="4801314"/>
          </a:xfrm>
          <a:prstGeom prst="rect">
            <a:avLst/>
          </a:prstGeom>
          <a:noFill/>
        </p:spPr>
        <p:txBody>
          <a:bodyPr wrap="square" rtlCol="0">
            <a:spAutoFit/>
          </a:bodyPr>
          <a:lstStyle/>
          <a:p>
            <a:pPr algn="just">
              <a:buFont typeface="Wingdings" pitchFamily="2" charset="2"/>
              <a:buChar char="§"/>
            </a:pPr>
            <a:r>
              <a:rPr lang="en-GB" dirty="0" err="1" smtClean="0">
                <a:latin typeface="Arial" pitchFamily="34" charset="0"/>
                <a:cs typeface="Arial" pitchFamily="34" charset="0"/>
              </a:rPr>
              <a:t>Colloseum</a:t>
            </a:r>
            <a:r>
              <a:rPr lang="en-GB" dirty="0" smtClean="0">
                <a:latin typeface="Arial" pitchFamily="34" charset="0"/>
                <a:cs typeface="Arial" pitchFamily="34" charset="0"/>
              </a:rPr>
              <a:t> sold trousers with a small rectangular red fabric tag, on which appeared the words ‘SM JEANS’;</a:t>
            </a:r>
          </a:p>
          <a:p>
            <a:pPr algn="just">
              <a:buFont typeface="Wingdings" pitchFamily="2" charset="2"/>
              <a:buChar char="§"/>
            </a:pPr>
            <a:r>
              <a:rPr lang="en-GB" dirty="0" smtClean="0">
                <a:latin typeface="Arial" pitchFamily="34" charset="0"/>
                <a:cs typeface="Arial" pitchFamily="34" charset="0"/>
              </a:rPr>
              <a:t>Levi Strauss brought infringement action (likelihood of confusion) and </a:t>
            </a:r>
            <a:r>
              <a:rPr lang="en-GB" dirty="0" err="1" smtClean="0">
                <a:latin typeface="Arial" pitchFamily="34" charset="0"/>
                <a:cs typeface="Arial" pitchFamily="34" charset="0"/>
              </a:rPr>
              <a:t>Colloseum</a:t>
            </a:r>
            <a:r>
              <a:rPr lang="en-GB" dirty="0" smtClean="0">
                <a:latin typeface="Arial" pitchFamily="34" charset="0"/>
                <a:cs typeface="Arial" pitchFamily="34" charset="0"/>
              </a:rPr>
              <a:t> counterclaimed for revocation;</a:t>
            </a:r>
          </a:p>
          <a:p>
            <a:pPr algn="just">
              <a:buFont typeface="Wingdings" pitchFamily="2" charset="2"/>
              <a:buChar char="§"/>
            </a:pPr>
            <a:r>
              <a:rPr lang="en-GB" dirty="0" smtClean="0">
                <a:latin typeface="Arial" pitchFamily="34" charset="0"/>
                <a:cs typeface="Arial" pitchFamily="34" charset="0"/>
              </a:rPr>
              <a:t>Referring court found that Levi Strauss has only used mark No.6 only in the form of mark No.3</a:t>
            </a:r>
          </a:p>
          <a:p>
            <a:pPr algn="just">
              <a:buFont typeface="Wingdings" pitchFamily="2" charset="2"/>
              <a:buChar char="§"/>
            </a:pPr>
            <a:r>
              <a:rPr lang="en-GB" dirty="0" smtClean="0">
                <a:latin typeface="Arial" pitchFamily="34" charset="0"/>
                <a:cs typeface="Arial" pitchFamily="34" charset="0"/>
              </a:rPr>
              <a:t>Is the condition of genuine use satisfied where a registered mark is used only through other composite mark, or where it is used only in conjunction with another mark, and the combination of the two marks is itself registered as a trade mark?</a:t>
            </a:r>
            <a:endParaRPr lang="en-GB" dirty="0">
              <a:latin typeface="Arial" pitchFamily="34" charset="0"/>
              <a:cs typeface="Arial" pitchFamily="34" charset="0"/>
            </a:endParaRPr>
          </a:p>
        </p:txBody>
      </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052736"/>
            <a:ext cx="8712968" cy="5616624"/>
          </a:xfrm>
        </p:spPr>
        <p:txBody>
          <a:bodyPr>
            <a:normAutofit fontScale="92500" lnSpcReduction="10000"/>
          </a:bodyPr>
          <a:lstStyle/>
          <a:p>
            <a:pPr>
              <a:buNone/>
            </a:pPr>
            <a:r>
              <a:rPr lang="en-GB" b="1" i="1" dirty="0" smtClean="0"/>
              <a:t>C-12/12 </a:t>
            </a:r>
            <a:r>
              <a:rPr lang="en-GB" b="1" i="1" dirty="0" err="1" smtClean="0"/>
              <a:t>Colloseum</a:t>
            </a:r>
            <a:r>
              <a:rPr lang="en-GB" b="1" i="1" dirty="0" smtClean="0"/>
              <a:t>  Holding AG v Levi Strauss &amp; Co, [2013</a:t>
            </a:r>
            <a:r>
              <a:rPr lang="en-GB" b="1" i="1" dirty="0" smtClean="0"/>
              <a:t>]</a:t>
            </a:r>
          </a:p>
          <a:p>
            <a:pPr algn="just"/>
            <a:r>
              <a:rPr lang="en-GB" sz="2200" dirty="0" smtClean="0"/>
              <a:t>Criterion of use cannot be assessed by reference to different considerations according to whether the use satisfies Art.7(3) or Art.15(1). </a:t>
            </a:r>
          </a:p>
          <a:p>
            <a:pPr algn="just"/>
            <a:r>
              <a:rPr lang="en-GB" sz="2200" dirty="0" smtClean="0"/>
              <a:t>Drawing on the general principle established in Nestle that a sign (</a:t>
            </a:r>
            <a:r>
              <a:rPr lang="en-GB" sz="2200" dirty="0" err="1" smtClean="0"/>
              <a:t>ie</a:t>
            </a:r>
            <a:r>
              <a:rPr lang="en-GB" sz="2200" dirty="0" smtClean="0"/>
              <a:t> a slogan) may become distinctive both as a result of, </a:t>
            </a:r>
            <a:r>
              <a:rPr lang="en-GB" sz="2200" dirty="0" smtClean="0"/>
              <a:t>as part of a registered trade mark, of a component thereof and of the use of a separate mark in conjunction with a registered trade </a:t>
            </a:r>
            <a:r>
              <a:rPr lang="en-GB" sz="2200" dirty="0" smtClean="0"/>
              <a:t>mark as per Art.7(3) CTMR, genuine use for the purpose of preserving the rights arising from registration  under Art.15(1) CTMR also follows analogous considerations.</a:t>
            </a:r>
          </a:p>
          <a:p>
            <a:pPr algn="just"/>
            <a:r>
              <a:rPr lang="en-GB" sz="2200" dirty="0" smtClean="0"/>
              <a:t>Genuine use is therefore satisfied where a registered mark, which acquired distinctiveneness as a result of use of another composite mark of which it constitutes one of the elements, is used only through that other composite mark, or where it’s used only in conjunction with another mark, and the combination of those two marks is itself registered as a trade mark. </a:t>
            </a:r>
          </a:p>
          <a:p>
            <a:pPr algn="just"/>
            <a:r>
              <a:rPr lang="en-GB" sz="2200" dirty="0" smtClean="0"/>
              <a:t>Central is the conclusion that, as a consequence of the use, the registered mark continues to be perceived as indicative of the origin of the goods at issue;</a:t>
            </a:r>
            <a:endParaRPr lang="en-GB" sz="2200"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052736"/>
            <a:ext cx="8784976" cy="5805264"/>
          </a:xfrm>
        </p:spPr>
        <p:txBody>
          <a:bodyPr/>
          <a:lstStyle/>
          <a:p>
            <a:pPr>
              <a:buNone/>
            </a:pPr>
            <a:r>
              <a:rPr lang="en-GB" b="1" i="1" dirty="0" smtClean="0"/>
              <a:t>C-352/12 </a:t>
            </a:r>
            <a:r>
              <a:rPr lang="en-GB" b="1" i="1" dirty="0" err="1" smtClean="0"/>
              <a:t>Specsavers</a:t>
            </a:r>
            <a:r>
              <a:rPr lang="en-GB" b="1" i="1" dirty="0" smtClean="0"/>
              <a:t> v </a:t>
            </a:r>
            <a:r>
              <a:rPr lang="en-GB" b="1" i="1" dirty="0" err="1" smtClean="0"/>
              <a:t>Asda</a:t>
            </a:r>
            <a:r>
              <a:rPr lang="en-GB" b="1" i="1" dirty="0" smtClean="0"/>
              <a:t> Stores, [2013]</a:t>
            </a:r>
          </a:p>
          <a:p>
            <a:pPr>
              <a:buFont typeface="Wingdings" panose="05000000000000000000" pitchFamily="2" charset="2"/>
              <a:buChar char="ü"/>
            </a:pPr>
            <a:r>
              <a:rPr lang="en-GB" i="1" dirty="0" smtClean="0"/>
              <a:t>s</a:t>
            </a: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pic>
        <p:nvPicPr>
          <p:cNvPr id="6" name="Picture 5" descr="Image not found"/>
          <p:cNvPicPr/>
          <p:nvPr/>
        </p:nvPicPr>
        <p:blipFill>
          <a:blip r:embed="rId3" cstate="print"/>
          <a:srcRect/>
          <a:stretch>
            <a:fillRect/>
          </a:stretch>
        </p:blipFill>
        <p:spPr bwMode="auto">
          <a:xfrm>
            <a:off x="251521" y="1772816"/>
            <a:ext cx="2016224" cy="648072"/>
          </a:xfrm>
          <a:prstGeom prst="rect">
            <a:avLst/>
          </a:prstGeom>
          <a:noFill/>
          <a:ln w="9525">
            <a:noFill/>
            <a:miter lim="800000"/>
            <a:headEnd/>
            <a:tailEnd/>
          </a:ln>
        </p:spPr>
      </p:pic>
      <p:pic>
        <p:nvPicPr>
          <p:cNvPr id="7" name="Picture 6" descr="Image not found"/>
          <p:cNvPicPr/>
          <p:nvPr/>
        </p:nvPicPr>
        <p:blipFill>
          <a:blip r:embed="rId4" cstate="print"/>
          <a:srcRect/>
          <a:stretch>
            <a:fillRect/>
          </a:stretch>
        </p:blipFill>
        <p:spPr bwMode="auto">
          <a:xfrm>
            <a:off x="0" y="2420888"/>
            <a:ext cx="2088232" cy="864096"/>
          </a:xfrm>
          <a:prstGeom prst="rect">
            <a:avLst/>
          </a:prstGeom>
          <a:noFill/>
          <a:ln w="9525">
            <a:noFill/>
            <a:miter lim="800000"/>
            <a:headEnd/>
            <a:tailEnd/>
          </a:ln>
        </p:spPr>
      </p:pic>
      <p:pic>
        <p:nvPicPr>
          <p:cNvPr id="10" name="Picture 9" descr="Image not found"/>
          <p:cNvPicPr/>
          <p:nvPr/>
        </p:nvPicPr>
        <p:blipFill>
          <a:blip r:embed="rId5" cstate="print"/>
          <a:srcRect/>
          <a:stretch>
            <a:fillRect/>
          </a:stretch>
        </p:blipFill>
        <p:spPr bwMode="auto">
          <a:xfrm>
            <a:off x="179512" y="3356992"/>
            <a:ext cx="1895475" cy="723900"/>
          </a:xfrm>
          <a:prstGeom prst="rect">
            <a:avLst/>
          </a:prstGeom>
          <a:noFill/>
          <a:ln w="9525">
            <a:noFill/>
            <a:miter lim="800000"/>
            <a:headEnd/>
            <a:tailEnd/>
          </a:ln>
        </p:spPr>
      </p:pic>
      <p:sp>
        <p:nvSpPr>
          <p:cNvPr id="19458" name="AutoShape 2" descr="data:image/jpeg;base64,/9j/4AAQSkZJRgABAQAAAQABAAD/2wCEAAkGBw8NDw8NDg8QDw8NDw8PDQ8PDg8QDw0QFREWFhURFBUYHCggGBolGxYUITEhJikrLi4uFx8zODMsNygtLisBCgoKDg0OGxAQGywlICYsMjQsLCwsLCwsLCwsLCwsLCwsLCwsLCwsLCwsLCwsLCwsLCwsLCwsLCwsLCwsLCwsLP/AABEIAIsBawMBEQACEQEDEQH/xAAcAAEAAgMBAQEAAAAAAAAAAAAABQYDBAcBAgj/xABKEAABAwICBgcFBgMEBwkAAAABAAIDBBEFEgYHITFBURMzYXGBkbIiMnOCoRRSYnKSsSNCwRVDU8IXY5PR0uHwFiQ0NURUg6Kz/8QAGgEBAAMBAQEAAAAAAAAAAAAAAAIDBAEFBv/EADERAQACAQIFAwMDBAIDAQAAAAABAgMEEQUSITEyE0FRImFxQpGhFBVSgSOxQ9HwM//aAAwDAQACEQMRAD8A7TR9VH8NnpC7bvKGPxj8My4mICAgICAgICAgICAgICAgICAgICAgICAgICAgICAgICAgICAgICAgICAgIK3jHXv+X0BaMfiwZvOU9R9VH8NnpCot3lsx+MfhmXExAQEBAQEBAQEBAQEBAQEBAQEBAQEBAQEBAQEBAQEBAQEBAQEBAQEBAQEBBW8Y69/y+gLRj8WDN5ynqPqo/hs9IVNu8tmPxj8MyimICAgICAgICAgIPHOAFybAbydgQmdkZVaR0MNxJV07SN7emY5w+UG6jNqx7qbajFXvaEbLp7hbdn2m/wCWGZw88qj6lVM6/BH6mL/SHhn+NJ/sJf8Acnq1R/uOD5/hkj0/wt2z7QR+aCcf5U9WrscQwT7t+m0pw+XY2sgudwdI1hPg6ylF6z7rq6rDPa0JaORrxmY4OB3FpBHmFJdExPZ9I6ICAgICAgII6rx2jgNpaqBh+66Zmb9N7qM2iO8qrZ8de9oRk2neGM2fac35IpnfUNXPUr8qLa/BH6mudYuG/wCJIf8A4JFz1ao/3HB8/wAPWaw8MO+Z7e+CX+gKerU/uOD5/hu0+mWGybqyIX/xM0frAXfUr8ra6zDbtaEvS1kUwzQyxyjnHI14+hUt19b1t2lnXUhAQEBAQEBAQEBAQVvGOvf8voC0Y/Fgzecp6j6qP4bPSFRbvLZj8Y/DMuJiAgICAgICAgq+OaeUNJdjXmolGwshs5rT+J/ujwuexV2yVhiza/Fj6b7z9lGxXWPXTXEIZTN4ZAJJPFzhbyAVU5bT2eZl4nlt49FWrcQnqDeeaSX4kjnAdwJsFXMzPdivlvfymZay4rEcEBAQZaapkhOaKR8TvvRvcw+YK7E7dk65LV8Z2WXC9YGIU9g+RtQz7szQXW7Htsb991OMtobcfEc1O/VdsF1jUdRZk4dSvPF5zQk/nG7xAVtcsT3elh4jiv0t0lcY5GvAc0hzXC7XNIIcOYI3q1viYnrD6R0QQWO6W0VBdssuaUf3MVnyeI3N8SFC14juzZtXixeU9fhRMW1m1Ml20sbKdu2z3fxZe/b7I7rFVTmn2eXl4peelI2VPEMZqqq/T1EsgP8AK55yfoGweSrm0z3lgvqMl/K0tABRVCAjggI69Y4tIc0lrhucCQR4hHYtMdk9hmmWI01g2odI0fyT/wAVp7Lu9oeBU4yWj3aseuzU99/yueDazon2bWQmI8ZYrvj7y33h4ZlbXNHu9HFxSs9LxsvNDXw1LBLBIyVh/mY4EA8jyPYVbExPZ6VL1vG9Z3bC6mi8YxyKkIa4Zn5Q5wzxxsiYXZQ6R7yGtBdsA3kg2BsbRm2ynJminR9YTjEdVcAFjw0PDS5j2yRkkCSN7CWvbcEbDccQF2J3dx5Yukl1aICAgICCt4x17/l9AWjH4sGbzlPUfVR/DZ6QqLd5bMfjH4ZlxMQEBAQEBBFaQ6QU+HR9JO72nX6OJtjJKR90cu07FG1or3UZ9RTDG9pck0k0xqsQJYXdDAd0EbjZw/G7e/8AbsWe2SbPB1GtyZunaPhXFWxiOCAgICAgICAgIJfANI6rD3XgkOS93Qvu6J/y8D2ixU62mvZpwarJhn6Z6fDqOD6e0VRC6WZ4p5Im3kiebk/DP8/cBfsV9ckTG728WvxXpvM7bd1L0n1gVFUXRUuamg2jMDaeQdrh7g7B5qq2WZ7PO1PEb36U6R/Kmf1VTzZnd4jggICAgICAgICOtvDcSnpJBLTyuifxLTscOThucOwrsTMdlmPLfHO9Z2dR0T0/iqi2CrDYJzYNeDaGY8tvuO7Ds7eC0UyxPSXt6XiFcn036S3dJKR/SOJDxFPJQyGaKN8joHU82ZzS1gJF27WmxAN722KVoXZ6zv8Aaduvxs+tGKN+aF2VwZSw1MXSvZJG6rkmmY90gY8BwHsXNxYl5tcC6VgwUneJ+In/AHvK0KbYICAgICCt4x17/l9AWjH4sGbzlPUfVR/DZ6QqLd5bMfjH4ZlxMQEBAQEEBpfpNHhkOY2fPJcQRX948XO5NH/JQveKwy6rU1wV3nv7OKYlXy1Urp53mSR52k7gODQOAHJZZmZneXzeXLbJbms1lxWI6I4ICAgICAgICAg+ZHhouV2I3SrWZnaGhJKXG/Ld2LRFYiGqtYiNm1TT5th3/uqr02UZKbdYZ1WqEBAQEBAQEBAQEBAR10XQDTUtLKGsfdps2nmcdrTwjeeI5Hhu7r8eT2l7Gh13/jyf6l05XvZEBAQEBAQVvGOvf8voC0Y/Fgzecp6j6qP4bPSFRbvLZj8Y/DMuJiAgICDXxCtZTQyTymzImF7jxsOA7Tu8VyZ2jdC94pWbT7OB45isldUSVMp2vNmtvcRsHusHYPqbnislrc07vls+act5tLQUVLbwrDpayaOnhF5JDYXNmtFrlzjwAFypRG87LMWK2S0Vq6TSasaVjAaiolc63tFhjijB7MwJ+qujDHu9mvC8UR9cyyO1a4e8exUTg9kkLh6F30qpTw3BPaZ/dzLFqQU9RPADmEM0kQcRYuDXEXPkqLRtOzxc1OS81j2lqKKoQEBAQEBAXXUfUy5j2Dd/vV9K7Q00rywxKab0GxuOC5PUSMMmYA+fes9o2llvXll9qKAgICAgICAgICAgICOuxattIjWQGnldeelAFybmWLc155kbj4HitWO+8bPoeH6n1actu8LirHoCAgICAgreMde/5fQFop4sGbzlPUfVR/DZ6QqLd5bMfjH4ZlxMQEBAQc91u4mWRQUbT1zjLL+RmxoPYXG/yKnNPTZ5XFMu1YpHu5cs7whBb9VkzGYiA4gGSCVkd+L7tdYeDXK3F5PR4ZMRm6/Cb1rYRVSvjqWNdLTRxZXMbd3QvzOJeW8iCNv4dqllrM9WriWHJaYtXrDmmUch5Kh4u8p7RDR/+06h0Bl6IMjMrnZM5NnNFgLj72/sU6V5patJp/XvtM7LlJoDhUJyz10jX22tdPTRnvsW3VvpVjvL0Z4dp69LW/mGjjurkMhM9BM6cNbm6N+RzpG82PbYE9ltvNRti6bwqzcNiK82Od1KwfDJa2ZlPAMz38SbNa0b3OPABV1jedoebiw2y25auiw6taOJg+01cuc7LtdFCwnsDgT9Vd6UR3exHDMUR9dkPpVq+dSROqaWR00UYzSMeB0jG8XgjY4DjsHio3xbRvDNqeHcleek7wq+A4PLiE7aeG1yC57ne7GwWu4+Y8SFXWs2naGLBgtmvy1dA/0dYfC0CprJQ8jf0kELT+Vrmk/Uq70qx3l639tw1j6rf9Klpvo5DROpo6KZ1QawujaC+NxD8zGtALbDbn+ijyRFo2ZM+kpS9YpO+6fp9VtFBE1+IVr2ONg4sfDDCHH+UGRpJ79l+Su2b40NIj65aeL6BYW2nnnpcRL3wwyytYZqaUPLGF2X2QDttZNkb6TFFZmLK1oLo7T4lJM2pqDTshYxwIMbS8uJFrv2C1vquR1Z9Nhrkmeadl4pdAcGv0ceISPe7YGiqpHOJ7Ghi5akS020OC36v5hAaXaHOwwsl6Qy0r3hrnhoEkfGxG43ANj2budN8fL+Hn6nRejMTvvVu6Y6Ew0FKKunllkHSMDuk6MtyPBs4ZQOOXzUr44rG8LNVoaYsfPWVOoaYzyxQt3zSMjHYXODb/VVRG87POx057RX5W3TfRGmw2GJ8Us0ks0uRrH9GQWhpJIDWg3vlHirL0isPQ1mjphrE1mZmZSOC6tAYhLXzOiJGYxRFg6McnvcCL9w8SpVxfK7DwyOXfJOzPX6tIHxl9DUuc7blEro3xvPLMwDL37V2cUeyV+GUmu+Oyl4Dg32ivjoKjPEXPkZLbLnYWMc6wvcb2qmtd7bS83Bg5s0Y79F2l1YQiTN9qkbTtYC8vyGUvub2Ng1rbW4FXejHy9OeF0i3l0V+fRGObEvsFFNniETZZJnuZJ0Y3O9ywJuWi3aoTTe20MltFW2f08c9Nu6xS6AYXBZk9bIx5F/bnp479oaW7lP0qx3lrnh2nr0tb+YV3TDRilooWT0tUZw+URlhdE8gFjnZrst9227ioXpERvEsmr0mPFWLUtv1VFVPOEE1odiZo66nlvZrniKXkY3nKb92x3yqdJ2s1aPLOPNEu8rW+oEBAQEBBW8Y69/y+gLRj8WDN5ynqPqo/hs9IVFu8tmPxj8My4mICAgION605S7ES2+yOCJo7L5nf5lmy+T57ic75tvsqCqecIPuKRzHNewlrmEOa5pIc1wNwQeBXUomYneHR9GdZHuw4gLHYBUsbsPbIwbu9vkFdXL8vY03Eon6cv7/wDtM4/obR4lH9opiyOV4zMmiIMMx/GBsN/vDb37lO2OLdYac+ixZ45q9/mFa1W0z4cRqYZG5XxQSMe08HCVgKrxRtaYY+G0mma1Z9oRWsv/AMzm/JD/APmFHL5M/Ef/AN5WnU/UudDUwkksikjcwfdLwcwHIeyD4lWYZ6S3cKtM0mJZdAKFkdfi7gB/DnMUez3WGSQkDyb5LuONrSnoscVzZJ+6K0s0SxOurJp8jHR5ssF5mDLENgABOy+/vJUL0tad1Gq0efLkm0dvbqtuguHVVNSGmrQPYe4RDOHjoS0ezs4XzbOStxxMRtLdpMeSmPkyf/Qg9VdG2J+I23snbCD+Fhf/ANeChijuz8OpFZvt8qFpZVOnr6t7zcieWNt/5WMeWtaOQsFTfraXk6u82zWmflEw1n2aemqAM3QTxzZd2bo3tdb6KeL5d01uW3N8Oy45hdJpJRxPhqCMhL4ZG2d0by2xZKzy2bDs389E9Xv5KU1FI2lx3STRirwx+Wpj9hxtHMz2opO53A9hsdijs8rLgvinq0cNw2arkENPE6aQgkNYL2A3kncBu2nZtRXSlrztVbKTVhihs4shZbg6cZh+kEfVctWZjZpnQ5Zh0TT6NwwaRsm2RjaUPN73eJYw4380yeDVromNNO/2a1E7+0dH3M957KZ0djtJkgN2X7TkYfFcj6qI0n1tJt9v+lJ1cUfTYlAeEIkmd8rbN/8As5qqxRvZ5nD6c2ePstukE7anH6ClNiymGcj/AFmR0v7MjVlp3yRD0M9ovq6U+G5rEwWurxDFSgGFuZ8oMjWBz7jLcHfYX813JW1ukLNdgy5YiKdvdpaAaOYhh9Q4zNa2nljIeGytcM4sWusOO8X7VzHS1ZV6LTZsN/q7PMTp2s0lpHNFuli6R3a7oZmX8mBJj/khzJWI1tfvCP1wSO6alZc5Oic7Lc5c2e17br9qjm7wq4raeasIXV7jUdDWZpjlimjMTn8IyXNLXHs2WPf2KOO0Vlm0GeuLJ9XaVy0y0IGIOdW0so6aRrSWudeKYBoALXD3TYDmD2bSrb4+brD0NXofWnnpPX+HLq6hlppDDPG6KRu9rhY25jmO0bFnmNu7xMmO2OeW0bNdcQEcCjsP0Zh8vSQxSffijefFoK2x2fX0nesT9mddSEBAQEFbxjr3/L6AtGPxYM3nKeo+qj+Gz0hUW7y2Y/GPwzLiYgICAg45rUhLcRzcJIInA87Fzf8AKs2XyfP8TjbNv9lPVTzRBkp4HyuEcbHSPdfKxjS5zrC5sBtOwFdiN0q1m07Q2XYTVDfS1A74JR/RNp+E/Qyf4z+zpmqqgqYIagzsfHHI9hhjkBabgHO8NO0A+z35VoxRMR1e1w3HkpSebt7PMAlY/SDEXMsQIMpI4ub0LXfUEeCV85MExOsvt8KjrNBGJTEggFkNjwP8MKrL5MHEYn15lbdU2HSQ0880rSwTvZ0YcLFzWA+3t4XcfJWYomIb+GY7UpNrdN2LV5ijJa/FGgj/ALxKZ4fxsEjwSPBzExzvaXNDli2bJHzKI00qMWpKuXJNVCnkeXwOYXmMNO3Js3EG4t2KN5vEqNXbU48k8szt7IRmM4w73Zq11tpsJTb6KHNf7s3r6r5la9UNaHGsic68jnRzXJuXg5g49u0j9Sswz3beF5N+aJ791S0xwqanrqnNG/LLNJLE/Kcr2vcXCx7L2Pcq71mLMGrwXrlnp3VzEKZ46O7HjOSGXa4Zzs2Dnw81LGhiraOkw9w3EqrDpRNC+SCQWDrggPH3XtOxw7CrmqlsmOd4dw0drP7bwwmtgDBOHxyNsQx4G6Vl9oF9o5Eb1KOr18dvWxfVCC1KU8YpKmUWMjqno3uttLGRtLR3Xc4+K5VToaxFZ/Ln+K45iU9bLG6oqhJ0z2iCOSVmQBxsxsbTy7FC0ztLDnyZZtPWXVNNg4YG4PvnEdGH5r5s3SxXvfjddv4Nus3/AKXr9kNqgrriqpHc2zsHO4yP/ZnmoYZ7wzcKvvFqS2dWuD/ZqnEXOFhBL9ljJv7ocXE+XRnxXcVdplZoMPp3vM+07KphOMtfjbK17vYkqn2cdwY8OjZfsDXN8lXFvr3YceaJ1fPPyuusgYhGIZ6KScMaHMnbCXXBuC15aN43i/DYrcnN3h6Ov9aIi2OZ++ygMxzFnbGz1h7ukP8ARU813l+vqvmW9olU1EuMUhqnSulaZGnps2dregkIFjtA238V2kzN43WaW97amvP3+6T1wf8AiKX4L/WpZu8LuLeVfwoccTnmzGucQLkNaXEDns4Kp5Vazbsm9G9J6zDnhkRMkZO2meHFriTtyDe13d4gqVb2q16fU5cM7R2+HQdZtLHNh32h7MssLonR399udzWujPgd3NoV2WN67vU4hStsHNMdYcgWZ8+I4EE7Bv4d6OxG8v0ZQxdHFFH9yNjP0tAW2H19I2rEM66kICAgIK3jHXv+X0BaMfiwZvOU9R9VH8NnpCpt3lsx+EfhmUUxAQEBBQNbmFmSCGsaNtO4xyfkeRYnucAPnVOaOm7y+KYuakXj2crWd4IgkMBxR1DUxVbWB5iLvYcSA7MxzTtG7Y5Srblnddgy+lki+3ZfI9arbe1RuB/DOCPq0K31vs9WOLV96o7GNZlRMwspoW0+YWMhf0kgH4dgDT5rk5p9lOXil7RtSNnzqjJNdOSSSaZ5JJuSelj2lMPc4XO+WZ+yzaR6eigqpKV1MZAwMIeJQ2+Zoduy7N/NTtk5Z2bNRr4w5OSa7qnpDrDqKuN0EUbaaN4LXkPL5XNPDNYZQeweKrtlmekMGfiV8leWsbKnRVclPIyaF5jkjN2OG8H+o4WVcTt1hgpe1Lc1Z6r9Q60nhoE9K17gNr4pCwO+Ug281dGb5h6tOKzt9VSs1pOc1zY6MDM0jM+cm1xyDR+6Tm+xfiu8bRVRMKxCWjlZPA/JJHuO8OHFrhxB5KmJ2neHmYstsduaq/U2tQ5bS0YL+Jjms0nnYtNvMq6M32erXivT6qq3pXpe+vlpahsDYjQydLE0yGTO4PY/2tgsPYG7muepvaGbLrvUyVtttsmqfXCf7yh282VO/wACzZ5q7mb418e9UXpJrQqKuJ9PTwimbIC18nSGSUtI2hpsA2+6+08rJury66bRtWNkDofpbPhL3mNrZYpbdLC8kBxG5zXD3Xbd9j3brcjoowai2Kfsukuth8jT0FG1j7WzyTF7Wn8oaL+YUb5Nuy/LxLlj6a9UfjenklbROo5IGhzxEHzCX3nMe1xdky2Fy3dfZdV2yTMbMmbiE5cXJMf7QGAYxLh9Q2pisS0Fr2O92Rh3tPLgb8wFCtuWd2XBnthvzQtmM6ypJ4HQw0/QulaWPkMucsBFjlGUbbX2qy2XeOjfl4nNqctY23UKypeUuuA6xqmmY2KeMVLWABry8slA5F1iHeIv2q2uWY7vSwcSvSOW0bpaTWqLexREn8VQAPoxS9b7L54tHtVUxpO/+0xiroml2a/Qh5Dep6K2ax4bdyr5/q5mH+q/5/W2/wBPNLdJTikkUhhEPRMLLCQyZruve+UWS9+ZzV6r15idttmHRbH34ZOahkbZS6N0TmucW+yXNdcEbj7ISluWUdLqJwX5ojdc2a1Rb2qI5uyoBHoVvrfZ6McVj3qq2lOl0+J5WOa2KFhzNiYS67re85x38eA3qq15sxanW3z9O0K6oMQgntCMLNZXwMtdkThPLyDIyDY95yjxU6RvZr0WL1M0R8dXdVrfTiAgICAgreMde/5fQFox+LBm85T1H1Ufw2ekKm3eWzH4x+GZRTEBAQEGCtpWTxSQyjNHKxzHjm0ix7iuTG6N6xas1n3cF0hwaTD6h9PJtAN4n22Sxn3Xj+vIgrJavLOz5fUYJw3mso1RZxHRHBBYdCcfjwyoknlY+Rr4TGBHluCXtN9pGz2VOluWd2zRaiuC82tHs1tLMXZX1clTG1zGvbGA19swysA222cEvbmndDV5ozZOeEOoMwgICAgIC6NCqiym43H6Hkr6W3hqx23hhU03rWkmw3lcmdjfZJRMyi3n2lZ7TvO7Ja3NO76UURAQEBAQEBAQEBAQehHYjd2fV7o4aCn6SUWqKmzpAd8bB7sfftue09i1Y68sPo9DpvRpvPeVrVjcICAgICCt4x17/l9AWiniwZvOU9R9VH8NnpCot3lsx+MfhmXExAQEBAQQulWjkWJw9G/2ZGXMEoFzG48Dzadlx/UBRvWLQzanTVz12nv7S4li2FzUUroKhhY9u7i17eDmHiP+t6yzExO0vm8uG+K3LaGmoqxARwQEBAQEBAQEBB49oIseK7E7JRO07tCWEtNt993ar4vEw01vExu2qeDLtO8/TsVVrbqb336QzKCoQEBAQEBAQEBAQEADgNpO4c0diN3T9ANCTEWV1ay0gs6ngcNsZ4SPH3uQ4bzt3aMePbrL29DoeX/kyd/aHRFc9YQEBAQEBBW8Y69/y+gLRj8WDN5ynqPqo/hs9IVFu8tmPxj8My4mICAgICAgjsbwWnr4uiqGZhvY4bHxn7zXcP2PFctWLR1VZsNMtdrQ5PpLoLVUV5IwamAXOdjfbYPxsG3xFx3LNbHMPC1GgyY+tesKqFWwCOCAgICAgICAgIJ3R3ROrxAgxs6OG+2eQER245eLz3eYU60mzXg0eTN2jaPl1XBNDaOkhdCYxOZW5ZpJWgukHID+UX4DkN52rRWkRD3MOjx468u2/wA7qZpPq5kiLpaC8se8wOP8Vg/CT747N/eqrYvh52p4bMfVi6/ZQpI3McWPaWuabOa4FrmnkQdoVTy5rNZ2l8riIgI6I4ICAgICAgkcGwOpr35KaIvsbOedkUf5n7h3b+xSisz2X4dPkyztWHVtFNB4KDLNKRPUjaHkexEf9W3n+I7e5aKY4q93TaGmHrPWVsVjcICAgICAgIK3jHXv+X0BaMfiwZvOU9R9VH8NnpCot3lsx+MfhmXExAQEBAQEBAQV7HNDaGtu98XRyn+9hsx5PNw3O8QoWxxLJm0eLL1mOvzCj4rqyqo7mmljqG7bNd/Ck7tt2nvuFVOGfZ5uXhd48J3VWvwOspr9NTTMA3uMbiz9QuPqq5rMd4Yb6fLTyrKPBUVIjggIBKOtuiwyoqCBBBLLfiyNzm+JtYLsRM9llMOS/jErPheriumsZjHTN453CST9LTbzIVkYrS24uGZbeXRdsF0AoaWzntNTIP5prFgPZGNnndW1x1h6WHQYsfWes/dagLCwFgNw5KxueoCCMxnAKSuFqiFryBZsg9mRvc8bfDco2rE91OXT48sfXCi4tqvcLuo6gOHCOcWP62jb5BVTh+HmZeFe+Of3VPENFcQpr9JSykD+aMdK3vuy9h3quaWj2YMmjzU71QzhY2OwjeDsI8FBmmJju8RwQEBHWelo5ZzaGKSU8o43P/YLsRM9k64728YmVjw3V/iM9i+NtO370zxe3Y1tz52U4xWlsx8OzW79FzwbVtSQWdUOdVPHA/w4r/lBufE27FbGKI7vRw8Nx0626rlTwMiaI42NYxos1jGhrWjkANytehWsVjaGRHRAQEBAQEBAQVvGOvf8voC0Y/Fgzecp6j6qP4bPSFRbvLZj8Y/DMuJiAgICAgICAgICAg06vCaafrqeCX4kMbj9QuTET3V2xUt3iEdLodhr99HEPy5mekhR9OvwqnSYZ/TDD/2Fwv8A9qP9rN/xJ6dfhH+hwf4skeheGN3UkZ/MXu/cp6dfhKNHgj9MN+lwOjhN4qWnYebYIw7ztddisR2hZXDjr2rH7JADgpLRAQEBAQEBAQYamkilFpY45Byexrx9QubIzSs94RkuieHP30VOPyRhnpsuclfhTOlwz+mGudCMMP8A6Rv65f8AiXPTr8I/0WD/ABfTNC8MbupI/EyO/cp6dfh2NHgj9MNyn0eoYjeOjp2n7wgjzedrrsVrHaFlcGKvasfskmtAFgAByAsFJZEbPUdEBAQEBAQEBAQEBBW8Y69/y+gLRj8WDN5ynqPqo/hs9IVFu8tmPxj8My4mICAgICAgICAgICAgICAgICAgICAgICAgICAgICAgICAgICAgICAgICAgIK3jHXv+X0BaMfiwZvOU9R9VH8NnpCot3lsx+EfhmXExAQEBAQEBAQEBAQEBAQEBAQEBAQEBAQEBAQEBAQEBAQEBAQEBAQEBAQEBBW8Y69/y+gLRTxYM3nL/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jpeg;base64,/9j/4AAQSkZJRgABAQAAAQABAAD/2wCEAAkGBxQQEhQQDxQQDhUUFBQVERASEBQQEhQQFBIXFhQUFBYYHCggGBolGxUUITEhJSkrLi4uFx8zODMsNygtLisBCgoKDg0OGBAQGywlICQtLC0tLCwsLCwsLSwsLCwsLCwsLCwsLCwsLCwsLCwsLCwsLCwsLCwsLCwsLCwsLCssK//AABEIAOEA4QMBIgACEQEDEQH/xAAcAAEAAgMBAQEAAAAAAAAAAAAAAQYDBAUHAgj/xAA6EAACAQICBggEBgEEAwAAAAAAAQIDEQQFBhIhMUFhBxMzUXKBkeEiMnGhQlKxwdHwIxRDYoIVJKL/xAAaAQEAAwEBAQAAAAAAAAAAAAAAAQIDBAYF/8QAJhEBAAICAgICAAcBAAAAAAAAAAECAxEEMRIhQVETFBUiMlJxYf/aAAwDAQACEQMRAD8A9lwEb04Oyd4rgbGryXoYcv7OHhRtAY9XkvT2GryXp7GQAY9XkvT2GryXp7GQAY9XkvT2GryXp7GQAY9XkvT2GryXp7GQAY9XkvT2GryXp7GQAY9XkvT2GryXp7GQAY9XkvT2GryXp7GQAY9XkvT2GryXp7GQAY9XkvT2GryXp7GQAY9XkvT2GryXp7GQAY9XkvT2GryXp7GQAY9XkvT2GryXp7GQAY9XkvT2I1F3L0Mp8sCta4JJA7eX9nDwo2jVy/s4eFG0AAAAAAAAAAAAAAAAAAAAAAAAAAAAAAAAAIZJDArYAA7eX9nDwo2jVy/s4eFG0AAAAAAAAAAAAAAAAAAAAAAAAAAAAAAAAAIZJDArYAA7eX9nDwo2jVy/s4eFG0AAAAAAAAAAAAAAAAAAAAAAAAAAAAAAAAAIZJDArYAA7eX9nDwo2jVy/s4eFG0AuRchkAfVxc+WamNx9OitapOFNd8pJegVtaKxuW7cXKXjukLDQ2U9ev4VZesrHExPSXU/26EYrg5TbfokR5Q5r83DXuXp5J5FLpFxT3RpR8m/1Jh0i4pb40peTX6EeUMv1PC9cIueZYbpLn/uUV9YT2+jR3MBp9hqrSm5UW92urrza2LzHlDWnNw2+VxTFzWwmLhUWtTlGafGMlJfYzlnTFol9XFz5MVavGCbk1FLe3sSCZtERuWwCqZlpvhaN0putLup/F/9biv4rpMd/wDFQ+jqTS+yuRuHNfmYqdy9LuQeS1OkXEv5Y0o8mm/1Ma6Q8X3Uvo42/cjyhj+pYXr4PKqHSVXXz0qclylKL/Q7OB6R6MrKrCpR73ZSj9to8oXpz8NupXy5Fzl5dnlDEbaVSE+V7SXlvOjF3LOqt626lkB8n0FwhkkMCtgADt5f2cPCjaNXL+zh4UbQHyzXxeIjTi5zaikruUnZJd7PrF11Ti5zajGKbbexJJbWzx3SvSWeMnqxbVGPyQ/MuEp/wRNtOTlcquCv/Xc0j6QW26eD+nWyV/OMeK5spGJxM6rc6s51JPe5O/8AfIw2t+hKi2rpP0MptMvP5eTlze0MglR4bmHEhy23E6lAsxcm47V2+SQQwtG23gcfUoS1qNSVN8m7ea4l+0c6QFK1PGLUb2KrH5W/+S4fXcebpGnjMR+FP6viWrMuzjcjJjnUPY9JNOqdC8MPatU47fgj58XyR5xmudV8S9atUk1+RO0V9Fu9DgYPEW2Pc/sdBsTMrcrlZbzqenzYmwCKuD3IQSAhBIIZKX3Sk4u8W4tcU7fdFtyHTqtRajiL4iHfvqR8/wARUCUTEzDfFyL453EvespzSniYKpRkpp929PufM6J4HkucVcJUVSk+Uo74zj/PM9nyTN4YqnGrTd09jXGMuMZczSJ29Dw+ZGaNT26pDFyGS7lcAAHby/s4eFGw2a+A7OHhRnYHnvSnm7io4WDfx/FUX/Bbk+Vzzq9tn92nd07rueOrN8LRX0SOAzK07l5bnZPPNMfCwaDZbDE4pQqpSjGLnqPc5Jq11xW8sWcaayw1adCnh6SjTdlrbG1bfZbLfwUfLcdPD1I1qTtKPfuae+L5MveFzXB5qlSxMFRrWspbnfujP9mTH034l945pX1ZU83zOeYVKcYUowntio0/xN7f0TM0NDcY1rdUl3Jz2v8Ag6WC0flgsyw0G+shKUnTqW2uKhO6kuDWz1MWm+Z16eMqRpVasElFqKm0k7dw19n4Ffdsve9K3jMHKjLUrRlTkrXjJW80+7+Dey7RvE4iOvSptxe1Sk9RSXK5cM/w6xeHwNaolrSqU4yffGfzrzsjc0uweMnOEcHKNOlGNnap1bch4rRwa+7T083zHLquHlqV4Om+F9zXGUXxNnK8hr4lOVGm5JO2s3aF+T4+RddJcJOeWqWL1HXpOPxRae+STls703sNfTXFTwmHw1LDylSjba4Np2Udiv8AUjSLcOlf3T0pmdZRWwllWg4ubShZ62tJ8Fbe+RMdAsfKOt1CV9tpVEn6b0yaGfThicNVxE51o0p6zUnrOKatJx5lv0ryzE4r/wB3LMVOtTlFXo06jSVla9Oz3u257SYj0vx8OKazaIl5xTyWu67wqpy65fNTttWy/wCjRZKeheNjC8qO7ctdOW7uRXcLLFVcR/ideWJba1rvrbpWd2+S+xfNF8nzOliqU69ZOF/8lOeJc5NNPZqvjuGlowUv6tEq1gslr1lN04N9X86b1Wnt2We3cmadKm5uMYK8pNRUeOs3ZLzZ6bRrxpZvUpWtGvSi2u+or7fRMq+QZXbNOpa2Uqk5NcNnxRf3Q8XPk4cVmup+dOLjcmrUakaU4fHNfBCL15P02XN2WiWLUdbqr7Nyd5L/AK778i75JKOIx+LrWv1KjShf6NuSf29Tn4HB5lHExq1JwcHP4odanFU29to22WQ8Yazw6Qo2By+pWqdTSipVNvwt2a1d6fcbNXR/EQp1Ks6erCnra8m7fK/iaXFF9/0sYZxGUbf5KMpO1vmSs/NlP0rzWs8TWpyqTcIzaUE9WGpF3UWlv2bNo1Gmd+LjpXc/bXwWi2KrRU4U/he1OUlFNPiaeY5XVwzSrx1G727nbuZ6HjL5lh6dTAV3RnBfFSTcVeyvGdttzz7N/wDURn1eKdRyjuU3e0Xut3plZ9K8jBSlYmGkWzo5zd0cR1MnaFbZbgqq3PzSaKkZ8DUcKlOa/DOD9JIVn25uNkmmSJh+gUz6ZioSvFPkvuZTbb1sTuFbAAS7mA7OHhRna3mvl/Zw8KNqwHjPSBhHTxs2901Ga+lrP7lbkj1bpGyJ16XW0461Sltst8ocV5bzylbTK0aeX5+LwyTP23cly7/U1VR140tZO05K6TXAtFDo/nGcJTxFLVTi5NLbsd7LbsKSvT9fY+3Uk1bWm13OUmvS4iWeHLjpH7q+3pOZ5xTr5jgqNJqp1M569RO6UnSklG/HYmaulWiNTE4qVWNSjCMlFfFL4lbkVHRjFQo4qjUqNQhCTu+CWpJblzaNjS/MI18VUqUZuUJKK1oykldLbZFvL07Z5VL0ta8fPTvaWZtDDrC4ag1UeHlGpNxd18G6P1d2b+eZcsz1MThcRGm9VRnCU3HZe63PZJHm+6/MRlb5W4/R6t+69t5Hmxrz/c7j19LDn+j1XDUusq14VfiitRTbe17Ha+1Fhx9CObYWjKlUhTq07a9ObtttZxf8nnrld3bcucm5P7siDs7puPe03e/7Eb0pXlUiZ9ep+HVzvRSdOdCjKrRcq0nFPW2Rdr3m+472i2iuLwVeNVYnDxpX/wA0I1W4zhbc4vZfdt3lLrx101JuV+LbbTXE5c5SV4ty7mtZpPyvYmJdHH5GOP4w9Qy/OcN/5qrNShFTpdUqv4ZV42clf6bL7nqmDA6KVKOYLGVsRQdPrZSi3UcpyjJvUhZ/Xv4Hmdr7ONt263K26x08NFpK7bfC7bt3Jdw8ml+ZWvcLtpfjeqzONaLTUFSbad/h1nrL0bLLUp08PWxGZKdNxnRWotZXcrXfq1FHlTd9+36tt+vAlu6s27cI3dlzS3EebmrzYrNp13O4WnQPO40a9RV3qxr7dZvYp33Pu3m5idC6zk3SxUXBtuDdSSdm9zsyk37vc+utktilJdy1nbnxG1acyPHxtG1y0Ywrw2ZKFSqqurSleetdbY7Fdsrmkkr4uu7rbUlZ32b9m05zfddcL8fUN+/EjfpnfkxakV18rfgtEcRTlGpQxFGD2PXVRxbXNLZ5GbpIxVOXUU1KNSrBN1JRtsTSW23e09hS4TkvllJf9mv3I/t/2J20tyq/hzSsDRtZTh3Vr0qcdrlUivJNOX2T9DVWwvnRlkbcni6itFXjSTW/vmvuvMisbllxMU5ckQ9JoxskuX6GQhEmz1cRqNK2SAEu3l/Zw8KNo1cv7OHhRtAYqkbu3Cx5nproZKEniMLHWi7yqUkrtPi4ru5Hp7W0+aiImNufPgrlrqz88X4f1PufMWPXNItB6OKvOn/gqPe4r4W+a/c8+zbRXFYa+tT6yP54Xkv59TOaS8/yODkx9e4cMJf1jlutvQIcc7j0MgkWCsoJBK22itre7Zd+SITWJnoRgxGG6xpL5tyXe+76lmyjQ7E4jbqdTH89S62co77+R6Lo5ofRwa1rdbP88lu8K4FopL6HG4OW076eKRy+dKVqsXCS/BJWfnczf36HuOd6PUcXHVqx2r5Zx2TX0Z55nOgeIo3dG1eC3W+Gfmnx8yZqvyuDkrO4jao3IufeIpSpy1ailCXBTWrL0PlIq+Zavj2gBE2CqCSCXz2AiCw5uy+p08ryHEYlrqqcmvztasbd92XzR/o+hTaqYqXXS3qCVqafPjL7CKzLswcPJl6j0quieidTFyjOonTore2rOfKP8nrmFwsacVCC1YxVklwS4GSlSUUlFJJbEkuHcZbGsRp6HjcWmGPXYACXUrZJBIHby/s4eFG0auX9nDwo2gAAAhnxUj/d59shhH+uTj8hw9ftaVOfNx2+pxMT0eYWe2PWQ5Kba9C4WA9MbcfFbuqhz6M6L3Vakfqk/wBSafRpR/FVqvlZL9GXwEahn+Sw/wBVSw3R9hI/Mp1H/wAptr0O3gsloUOypQh9Io6RA00rgx16qiB9RJCJbpIluJIYGlisBTqq1SEZrukk/ucPF6CYOe1U3TvxpvUsWckiYiWN8NL/AMqxKjVejWg/lqVI/X4jHDozpcas39IqP7l9A8YZfk8P9VModHWFj83Wz+s2js4HRjDUNtOjTT/M1d+p2gNQvTjYq9Vh8UoW4JLuSMiESSW8RoAASEMkhgVsAAdvL+zh4UbRq5f2cPCjaAAAAAAIsLEgBYixIAiwsSAIsSAAAAEWJsABFhYkARYWJAAAAAAAIZJDArYAA7eX9nDwo2jVy/s4eFG0AAAAAAAAAAAAAAAAAAAAAAAAAAAAAAAAAIZJDArYAA7eX9nDwo2jVy/s4eFG0AAAAAAAAAAAAAAAAAAAAAAAAAAAAAAAAAIZJDArYAA7eX9nDwo2jVy/s4eFG0ABAAkEIkAAAAAAAAAAAAAAAAAAAAAAAAAAABDJIYFbAAHbwHZw8KNkACAAACAAkgAAQAQAAAEoAD6ABIAACCAAAAAkAAQSgAJIYAFbAA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1" name="Picture 10" descr="Image 1"/>
          <p:cNvPicPr/>
          <p:nvPr/>
        </p:nvPicPr>
        <p:blipFill>
          <a:blip r:embed="rId6" cstate="print"/>
          <a:srcRect/>
          <a:stretch>
            <a:fillRect/>
          </a:stretch>
        </p:blipFill>
        <p:spPr bwMode="auto">
          <a:xfrm>
            <a:off x="179512" y="4077072"/>
            <a:ext cx="2016224" cy="648072"/>
          </a:xfrm>
          <a:prstGeom prst="rect">
            <a:avLst/>
          </a:prstGeom>
          <a:noFill/>
          <a:ln w="9525">
            <a:noFill/>
            <a:miter lim="800000"/>
            <a:headEnd/>
            <a:tailEnd/>
          </a:ln>
        </p:spPr>
      </p:pic>
      <p:pic>
        <p:nvPicPr>
          <p:cNvPr id="13" name="Picture 12" descr="Image 3"/>
          <p:cNvPicPr/>
          <p:nvPr/>
        </p:nvPicPr>
        <p:blipFill>
          <a:blip r:embed="rId7" cstate="print"/>
          <a:srcRect/>
          <a:stretch>
            <a:fillRect/>
          </a:stretch>
        </p:blipFill>
        <p:spPr bwMode="auto">
          <a:xfrm>
            <a:off x="251520" y="5229200"/>
            <a:ext cx="2016224" cy="648072"/>
          </a:xfrm>
          <a:prstGeom prst="rect">
            <a:avLst/>
          </a:prstGeom>
          <a:noFill/>
          <a:ln w="9525">
            <a:noFill/>
            <a:miter lim="800000"/>
            <a:headEnd/>
            <a:tailEnd/>
          </a:ln>
        </p:spPr>
      </p:pic>
      <p:pic>
        <p:nvPicPr>
          <p:cNvPr id="14" name="Picture 13" descr="Image not found"/>
          <p:cNvPicPr/>
          <p:nvPr/>
        </p:nvPicPr>
        <p:blipFill>
          <a:blip r:embed="rId8"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51520" y="5949281"/>
            <a:ext cx="2088232" cy="648072"/>
          </a:xfrm>
          <a:prstGeom prst="rect">
            <a:avLst/>
          </a:prstGeom>
          <a:noFill/>
          <a:ln>
            <a:noFill/>
          </a:ln>
        </p:spPr>
      </p:pic>
      <p:sp>
        <p:nvSpPr>
          <p:cNvPr id="15" name="TextBox 14"/>
          <p:cNvSpPr txBox="1"/>
          <p:nvPr/>
        </p:nvSpPr>
        <p:spPr>
          <a:xfrm>
            <a:off x="2195736" y="2276872"/>
            <a:ext cx="2592288" cy="1584176"/>
          </a:xfrm>
          <a:prstGeom prst="rect">
            <a:avLst/>
          </a:prstGeom>
          <a:noFill/>
        </p:spPr>
        <p:txBody>
          <a:bodyPr wrap="square" rtlCol="0">
            <a:spAutoFit/>
          </a:bodyPr>
          <a:lstStyle/>
          <a:p>
            <a:pPr algn="just"/>
            <a:r>
              <a:rPr lang="en-GB" sz="1600" dirty="0" smtClean="0"/>
              <a:t>Community word marks ‘</a:t>
            </a:r>
            <a:r>
              <a:rPr lang="en-GB" sz="1600" dirty="0" err="1" smtClean="0"/>
              <a:t>Specsavers</a:t>
            </a:r>
            <a:r>
              <a:rPr lang="en-GB" sz="1600" dirty="0" smtClean="0"/>
              <a:t>’ and Community figurative marks (‘shaded logo marks’) and</a:t>
            </a:r>
          </a:p>
          <a:p>
            <a:pPr algn="just"/>
            <a:r>
              <a:rPr lang="en-GB" sz="1600" dirty="0" smtClean="0"/>
              <a:t>Community figurative mark (‘wordless logo mark’)</a:t>
            </a:r>
          </a:p>
        </p:txBody>
      </p:sp>
      <p:sp>
        <p:nvSpPr>
          <p:cNvPr id="17" name="TextBox 16"/>
          <p:cNvSpPr txBox="1"/>
          <p:nvPr/>
        </p:nvSpPr>
        <p:spPr>
          <a:xfrm>
            <a:off x="2627784" y="5589240"/>
            <a:ext cx="2016224" cy="369332"/>
          </a:xfrm>
          <a:prstGeom prst="rect">
            <a:avLst/>
          </a:prstGeom>
          <a:noFill/>
        </p:spPr>
        <p:txBody>
          <a:bodyPr wrap="square" rtlCol="0">
            <a:spAutoFit/>
          </a:bodyPr>
          <a:lstStyle/>
          <a:p>
            <a:r>
              <a:rPr lang="en-GB" dirty="0" smtClean="0"/>
              <a:t>Defendant’s signs</a:t>
            </a:r>
            <a:endParaRPr lang="en-GB" dirty="0"/>
          </a:p>
        </p:txBody>
      </p:sp>
      <p:sp>
        <p:nvSpPr>
          <p:cNvPr id="18" name="TextBox 17"/>
          <p:cNvSpPr txBox="1"/>
          <p:nvPr/>
        </p:nvSpPr>
        <p:spPr>
          <a:xfrm>
            <a:off x="5148064" y="1700808"/>
            <a:ext cx="3816424" cy="5078313"/>
          </a:xfrm>
          <a:prstGeom prst="rect">
            <a:avLst/>
          </a:prstGeom>
          <a:noFill/>
        </p:spPr>
        <p:txBody>
          <a:bodyPr wrap="square" rtlCol="0">
            <a:spAutoFit/>
          </a:bodyPr>
          <a:lstStyle/>
          <a:p>
            <a:pPr algn="just">
              <a:buFont typeface="Arial" pitchFamily="34" charset="0"/>
              <a:buChar char="•"/>
            </a:pPr>
            <a:r>
              <a:rPr lang="en-GB" dirty="0" smtClean="0"/>
              <a:t>R</a:t>
            </a:r>
            <a:r>
              <a:rPr lang="en-GB" dirty="0" smtClean="0"/>
              <a:t>eferring court found infringement (unfair advantage) but was unsure of the lower court’s decision to revoke the wordless logo mark for non-use.</a:t>
            </a:r>
          </a:p>
          <a:p>
            <a:pPr algn="just">
              <a:buFont typeface="Arial" pitchFamily="34" charset="0"/>
              <a:buChar char="•"/>
            </a:pPr>
            <a:r>
              <a:rPr lang="en-GB" dirty="0" smtClean="0"/>
              <a:t>D</a:t>
            </a:r>
            <a:r>
              <a:rPr lang="en-GB" dirty="0" smtClean="0"/>
              <a:t>ecision raised two issues, one of fact (does the average consumer recognise the Wordless logo mark when he sees the Shaded logo mark?) and one of law (does the use of the Shaded logo mark amount to use of the Wordless logo mark?);</a:t>
            </a:r>
          </a:p>
          <a:p>
            <a:pPr algn="just">
              <a:buFont typeface="Arial" pitchFamily="34" charset="0"/>
              <a:buChar char="•"/>
            </a:pPr>
            <a:r>
              <a:rPr lang="en-GB" dirty="0" smtClean="0"/>
              <a:t>If the overlapping ovals of the Shaded logo mark did have an independent role, the situation was further complicated because the combination of the two marks is itself registered as a CTM. </a:t>
            </a:r>
          </a:p>
          <a:p>
            <a:endParaRPr lang="en-GB" dirty="0"/>
          </a:p>
        </p:txBody>
      </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251520" y="1124744"/>
            <a:ext cx="8435280" cy="5544616"/>
          </a:xfrm>
        </p:spPr>
        <p:txBody>
          <a:bodyPr>
            <a:normAutofit fontScale="85000" lnSpcReduction="20000"/>
          </a:bodyPr>
          <a:lstStyle/>
          <a:p>
            <a:pPr>
              <a:buNone/>
            </a:pPr>
            <a:r>
              <a:rPr lang="en-GB" i="1" dirty="0" smtClean="0"/>
              <a:t>C-352/12 </a:t>
            </a:r>
            <a:r>
              <a:rPr lang="en-GB" i="1" dirty="0" err="1" smtClean="0"/>
              <a:t>Specsavers</a:t>
            </a:r>
            <a:r>
              <a:rPr lang="en-GB" i="1" dirty="0" smtClean="0"/>
              <a:t> v </a:t>
            </a:r>
            <a:r>
              <a:rPr lang="en-GB" i="1" dirty="0" err="1" smtClean="0"/>
              <a:t>Asda</a:t>
            </a:r>
            <a:r>
              <a:rPr lang="en-GB" i="1" dirty="0" smtClean="0"/>
              <a:t> Stores, [2013]</a:t>
            </a:r>
          </a:p>
          <a:p>
            <a:pPr algn="just">
              <a:buFont typeface="Wingdings" pitchFamily="2" charset="2"/>
              <a:buChar char="§"/>
            </a:pPr>
            <a:r>
              <a:rPr lang="en-GB" i="1" dirty="0" smtClean="0"/>
              <a:t>The superimposition of the word mark ‘</a:t>
            </a:r>
            <a:r>
              <a:rPr lang="en-GB" i="1" dirty="0" err="1" smtClean="0"/>
              <a:t>Specsavers</a:t>
            </a:r>
            <a:r>
              <a:rPr lang="en-GB" i="1" dirty="0" smtClean="0"/>
              <a:t>’ over the wordless logo mark changes the form in which the mark was registered contrary to Art.15(1)(a) CTMR;</a:t>
            </a:r>
          </a:p>
          <a:p>
            <a:pPr algn="just">
              <a:buFont typeface="Wingdings" pitchFamily="2" charset="2"/>
              <a:buChar char="§"/>
            </a:pPr>
            <a:r>
              <a:rPr lang="en-GB" i="1" dirty="0" smtClean="0"/>
              <a:t>Given the</a:t>
            </a:r>
            <a:r>
              <a:rPr lang="en-GB" i="1" dirty="0" smtClean="0"/>
              <a:t> general principle </a:t>
            </a:r>
            <a:r>
              <a:rPr lang="en-GB" i="1" dirty="0" smtClean="0"/>
              <a:t>established in </a:t>
            </a:r>
            <a:r>
              <a:rPr lang="en-GB" i="1" dirty="0" err="1" smtClean="0"/>
              <a:t>Nestle’s</a:t>
            </a:r>
            <a:r>
              <a:rPr lang="en-GB" i="1" dirty="0" smtClean="0"/>
              <a:t>, there may be genuine use of the wordless logo mark as such ‘to the extent that the mark as it was registered...always refers in that form to the goods of the </a:t>
            </a:r>
            <a:r>
              <a:rPr lang="en-GB" i="1" dirty="0" err="1" smtClean="0"/>
              <a:t>Specsavers</a:t>
            </a:r>
            <a:r>
              <a:rPr lang="en-GB" i="1" dirty="0" smtClean="0"/>
              <a:t> group.’ </a:t>
            </a:r>
          </a:p>
          <a:p>
            <a:pPr algn="just">
              <a:buFont typeface="Wingdings" pitchFamily="2" charset="2"/>
              <a:buChar char="§"/>
            </a:pPr>
            <a:r>
              <a:rPr lang="en-GB" i="1" dirty="0" smtClean="0"/>
              <a:t>That conclusion isn’t affected by the fact that the combined marks are also registered CTMs, as per </a:t>
            </a:r>
            <a:r>
              <a:rPr lang="en-GB" i="1" dirty="0" err="1" smtClean="0"/>
              <a:t>Colloseum</a:t>
            </a:r>
            <a:r>
              <a:rPr lang="en-GB" i="1" dirty="0" smtClean="0"/>
              <a:t>;</a:t>
            </a:r>
          </a:p>
          <a:p>
            <a:pPr algn="just">
              <a:buFont typeface="Wingdings" pitchFamily="2" charset="2"/>
              <a:buChar char="§"/>
            </a:pPr>
            <a:r>
              <a:rPr lang="en-GB" i="1" dirty="0" smtClean="0"/>
              <a:t>The exception in Art.15(1)(a) CTMR, like that in Art.10(2)(a) TMD, seeks to prevent a strict interpretation of genuine use removed from market realities, as per </a:t>
            </a:r>
            <a:r>
              <a:rPr lang="en-GB" i="1" dirty="0" err="1" smtClean="0"/>
              <a:t>Rintisch</a:t>
            </a:r>
            <a:r>
              <a:rPr lang="en-GB" i="1" dirty="0" smtClean="0"/>
              <a:t>.</a:t>
            </a:r>
          </a:p>
          <a:p>
            <a:pPr algn="just">
              <a:buFont typeface="Wingdings" pitchFamily="2" charset="2"/>
              <a:buChar char="§"/>
            </a:pPr>
            <a:endParaRPr lang="en-GB" i="1" dirty="0" smtClean="0"/>
          </a:p>
          <a:p>
            <a:pPr>
              <a:buFont typeface="Wingdings" pitchFamily="2" charset="2"/>
              <a:buChar char="§"/>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124744"/>
            <a:ext cx="8507288" cy="5400600"/>
          </a:xfrm>
        </p:spPr>
        <p:txBody>
          <a:bodyPr>
            <a:normAutofit lnSpcReduction="10000"/>
          </a:bodyPr>
          <a:lstStyle/>
          <a:p>
            <a:pPr>
              <a:buNone/>
            </a:pPr>
            <a:r>
              <a:rPr lang="en-GB" i="1" dirty="0" smtClean="0"/>
              <a:t>C-352/12 </a:t>
            </a:r>
            <a:r>
              <a:rPr lang="en-GB" i="1" dirty="0" err="1" smtClean="0"/>
              <a:t>Specsavers</a:t>
            </a:r>
            <a:r>
              <a:rPr lang="en-GB" i="1" dirty="0" smtClean="0"/>
              <a:t> v </a:t>
            </a:r>
            <a:r>
              <a:rPr lang="en-GB" i="1" dirty="0" err="1" smtClean="0"/>
              <a:t>Asda</a:t>
            </a:r>
            <a:r>
              <a:rPr lang="en-GB" i="1" dirty="0" smtClean="0"/>
              <a:t> Stores, [2013]</a:t>
            </a:r>
          </a:p>
          <a:p>
            <a:pPr algn="just">
              <a:buFont typeface="Wingdings" pitchFamily="2" charset="2"/>
              <a:buChar char="§"/>
            </a:pPr>
            <a:r>
              <a:rPr lang="en-GB" sz="2600" i="1" dirty="0" smtClean="0"/>
              <a:t>In relation to the questions of whether a colour or a combination of colours which is not part of the registration but which the proprietor has extensively used can be a relevant factor in assessing infringement and whether the fact that </a:t>
            </a:r>
            <a:r>
              <a:rPr lang="en-GB" sz="2600" i="1" dirty="0" err="1" smtClean="0"/>
              <a:t>Asda</a:t>
            </a:r>
            <a:r>
              <a:rPr lang="en-GB" sz="2600" i="1" dirty="0" smtClean="0"/>
              <a:t> is itself also associated with the colour used in the sign is a relevant consideration too, the CJEU gave affirmative answers.</a:t>
            </a:r>
          </a:p>
          <a:p>
            <a:pPr algn="just">
              <a:buFont typeface="Wingdings" pitchFamily="2" charset="2"/>
              <a:buChar char="§"/>
            </a:pPr>
            <a:r>
              <a:rPr lang="en-GB" sz="2600" i="1" dirty="0" smtClean="0"/>
              <a:t>It recalled basic principles from earlier jurisprudence and stressed the fact that perception of the average consumer plays a decisive role in the global assessment of confusion. Similarly, the precise context of D’s use is relevant, particularly when assessing ‘due cause’ in unfair advantage. </a:t>
            </a:r>
            <a:endParaRPr lang="en-GB" sz="2600"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124744"/>
            <a:ext cx="8712968" cy="5400600"/>
          </a:xfrm>
        </p:spPr>
        <p:txBody>
          <a:bodyPr>
            <a:normAutofit fontScale="92500" lnSpcReduction="20000"/>
          </a:bodyPr>
          <a:lstStyle/>
          <a:p>
            <a:pPr>
              <a:buNone/>
            </a:pPr>
            <a:r>
              <a:rPr lang="en-GB" i="1" dirty="0" err="1" smtClean="0"/>
              <a:t>Specsavers</a:t>
            </a:r>
            <a:r>
              <a:rPr lang="en-GB" i="1" dirty="0" smtClean="0"/>
              <a:t> </a:t>
            </a:r>
            <a:r>
              <a:rPr lang="en-GB" i="1" dirty="0" smtClean="0"/>
              <a:t>v </a:t>
            </a:r>
            <a:r>
              <a:rPr lang="en-GB" i="1" dirty="0" err="1" smtClean="0"/>
              <a:t>Asda</a:t>
            </a:r>
            <a:r>
              <a:rPr lang="en-GB" i="1" dirty="0" smtClean="0"/>
              <a:t> Stores, [</a:t>
            </a:r>
            <a:r>
              <a:rPr lang="en-GB" i="1" dirty="0" smtClean="0"/>
              <a:t>2014]EWCA </a:t>
            </a:r>
            <a:r>
              <a:rPr lang="en-GB" i="1" dirty="0" err="1" smtClean="0"/>
              <a:t>Civ</a:t>
            </a:r>
            <a:r>
              <a:rPr lang="en-GB" i="1" dirty="0" smtClean="0"/>
              <a:t> 1294</a:t>
            </a:r>
          </a:p>
          <a:p>
            <a:pPr algn="just"/>
            <a:r>
              <a:rPr lang="en-GB" i="1" dirty="0" smtClean="0"/>
              <a:t>Upon return, the English CA interpreted the CJEU’s ruling as requiring to verify that, if the mark as registered is used only as part of a composite mark, ‘the use must be such the mark as registered is itself perceived as indicative of the origin of the goods or services.’</a:t>
            </a:r>
          </a:p>
          <a:p>
            <a:pPr algn="just"/>
            <a:r>
              <a:rPr lang="en-GB" i="1" dirty="0" smtClean="0"/>
              <a:t>The CA saw </a:t>
            </a:r>
            <a:r>
              <a:rPr lang="en-GB" i="1" dirty="0" err="1" smtClean="0"/>
              <a:t>Specsavers</a:t>
            </a:r>
            <a:r>
              <a:rPr lang="en-GB" i="1" dirty="0" smtClean="0"/>
              <a:t>’ arguments of genuine use as a long shot, but in the ‘unusual circumstances’ of this case the CA found evidence that, given the particular use by </a:t>
            </a:r>
            <a:r>
              <a:rPr lang="en-GB" i="1" dirty="0" err="1" smtClean="0"/>
              <a:t>Specsavers</a:t>
            </a:r>
            <a:r>
              <a:rPr lang="en-GB" i="1" dirty="0" smtClean="0"/>
              <a:t> in the signage, the average consumer does perceive  from a distance the overlapping </a:t>
            </a:r>
            <a:r>
              <a:rPr lang="en-GB" i="1" dirty="0" err="1" smtClean="0"/>
              <a:t>elipses</a:t>
            </a:r>
            <a:r>
              <a:rPr lang="en-GB" i="1" dirty="0" smtClean="0"/>
              <a:t> as serving to identify the goods and services offered by </a:t>
            </a:r>
            <a:r>
              <a:rPr lang="en-GB" i="1" dirty="0" err="1" smtClean="0"/>
              <a:t>Specsavers</a:t>
            </a:r>
            <a:r>
              <a:rPr lang="en-GB" i="1" dirty="0" smtClean="0"/>
              <a:t>. </a:t>
            </a:r>
          </a:p>
          <a:p>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marL="0" indent="0" algn="ctr">
              <a:buNone/>
            </a:pPr>
            <a:r>
              <a:rPr lang="en-GB" b="1" dirty="0" smtClean="0"/>
              <a:t>OUTLINE</a:t>
            </a:r>
          </a:p>
          <a:p>
            <a:pPr>
              <a:buFont typeface="Wingdings" panose="05000000000000000000" pitchFamily="2" charset="2"/>
              <a:buChar char="§"/>
            </a:pPr>
            <a:r>
              <a:rPr lang="en-GB" i="1" dirty="0" smtClean="0"/>
              <a:t>Genuine Use of a TM: General principles; </a:t>
            </a:r>
          </a:p>
          <a:p>
            <a:pPr>
              <a:buFont typeface="Wingdings" panose="05000000000000000000" pitchFamily="2" charset="2"/>
              <a:buChar char="§"/>
            </a:pPr>
            <a:r>
              <a:rPr lang="en-GB" i="1" dirty="0" smtClean="0"/>
              <a:t>Acquired Distinctive Character through Use: General Principles</a:t>
            </a:r>
          </a:p>
          <a:p>
            <a:pPr>
              <a:buFont typeface="Wingdings" panose="05000000000000000000" pitchFamily="2" charset="2"/>
              <a:buChar char="§"/>
            </a:pPr>
            <a:r>
              <a:rPr lang="en-GB" i="1" dirty="0" smtClean="0"/>
              <a:t>EU</a:t>
            </a:r>
          </a:p>
          <a:p>
            <a:pPr>
              <a:buFont typeface="Wingdings" panose="05000000000000000000" pitchFamily="2" charset="2"/>
              <a:buChar char="§"/>
            </a:pPr>
            <a:r>
              <a:rPr lang="en-GB" i="1" dirty="0" smtClean="0"/>
              <a:t>UK </a:t>
            </a:r>
          </a:p>
          <a:p>
            <a:pPr>
              <a:buFont typeface="Wingdings" panose="05000000000000000000" pitchFamily="2" charset="2"/>
              <a:buChar char="§"/>
            </a:pPr>
            <a:r>
              <a:rPr lang="en-GB" i="1" dirty="0" smtClean="0"/>
              <a:t>France</a:t>
            </a:r>
          </a:p>
          <a:p>
            <a:pPr>
              <a:buFont typeface="Wingdings" panose="05000000000000000000" pitchFamily="2" charset="2"/>
              <a:buChar char="§"/>
            </a:pPr>
            <a:r>
              <a:rPr lang="en-GB" i="1" dirty="0" smtClean="0"/>
              <a:t>Germany</a:t>
            </a:r>
          </a:p>
          <a:p>
            <a:pPr marL="0" indent="0">
              <a:buNone/>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82055134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ltGray">
          <a:xfrm>
            <a:off x="0" y="0"/>
            <a:ext cx="8991600" cy="6705600"/>
          </a:xfrm>
          <a:prstGeom prst="rect">
            <a:avLst/>
          </a:prstGeom>
          <a:solidFill>
            <a:schemeClr val="accent1"/>
          </a:solidFill>
          <a:ln w="9525">
            <a:noFill/>
            <a:miter lim="800000"/>
            <a:headEnd/>
            <a:tailEnd/>
          </a:ln>
          <a:effectLst/>
        </p:spPr>
        <p:txBody>
          <a:bodyPr wrap="none" anchor="ctr"/>
          <a:lstStyle/>
          <a:p>
            <a:pPr algn="ctr" eaLnBrk="0" fontAlgn="base" hangingPunct="0">
              <a:spcBef>
                <a:spcPct val="0"/>
              </a:spcBef>
              <a:spcAft>
                <a:spcPct val="0"/>
              </a:spcAft>
            </a:pPr>
            <a:endParaRPr lang="en-US" sz="2400">
              <a:solidFill>
                <a:srgbClr val="8D010F"/>
              </a:solidFill>
              <a:latin typeface="Times" pitchFamily="18" charset="0"/>
            </a:endParaRPr>
          </a:p>
        </p:txBody>
      </p:sp>
      <p:pic>
        <p:nvPicPr>
          <p:cNvPr id="216067" name="Picture 3" descr="LeedsUniWhite"/>
          <p:cNvPicPr>
            <a:picLocks noChangeAspect="1" noChangeArrowheads="1"/>
          </p:cNvPicPr>
          <p:nvPr/>
        </p:nvPicPr>
        <p:blipFill>
          <a:blip r:embed="rId2" cstate="print"/>
          <a:srcRect/>
          <a:stretch>
            <a:fillRect/>
          </a:stretch>
        </p:blipFill>
        <p:spPr bwMode="auto">
          <a:xfrm>
            <a:off x="6511925" y="441325"/>
            <a:ext cx="2274888" cy="647700"/>
          </a:xfrm>
          <a:prstGeom prst="rect">
            <a:avLst/>
          </a:prstGeom>
          <a:noFill/>
        </p:spPr>
      </p:pic>
      <p:sp>
        <p:nvSpPr>
          <p:cNvPr id="216068" name="Line 4"/>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fontAlgn="base">
              <a:spcBef>
                <a:spcPct val="20000"/>
              </a:spcBef>
              <a:spcAft>
                <a:spcPct val="0"/>
              </a:spcAft>
            </a:pPr>
            <a:endParaRPr lang="en-GB" sz="2000">
              <a:solidFill>
                <a:srgbClr val="000005"/>
              </a:solidFill>
            </a:endParaRPr>
          </a:p>
        </p:txBody>
      </p:sp>
      <p:sp>
        <p:nvSpPr>
          <p:cNvPr id="216071" name="Rectangle 7"/>
          <p:cNvSpPr>
            <a:spLocks noGrp="1" noChangeArrowheads="1"/>
          </p:cNvSpPr>
          <p:nvPr>
            <p:ph type="subTitle" idx="1"/>
          </p:nvPr>
        </p:nvSpPr>
        <p:spPr>
          <a:xfrm>
            <a:off x="467543" y="3429000"/>
            <a:ext cx="8319269" cy="1477328"/>
          </a:xfrm>
          <a:solidFill>
            <a:schemeClr val="accent1"/>
          </a:solidFill>
        </p:spPr>
        <p:txBody>
          <a:bodyPr wrap="square">
            <a:spAutoFit/>
          </a:bodyPr>
          <a:lstStyle/>
          <a:p>
            <a:pPr algn="ctr"/>
            <a:r>
              <a:rPr lang="en-US" sz="4800" dirty="0" smtClean="0"/>
              <a:t>‘Acquired Distinctiveness through Use’</a:t>
            </a:r>
          </a:p>
        </p:txBody>
      </p:sp>
    </p:spTree>
    <p:extLst>
      <p:ext uri="{BB962C8B-B14F-4D97-AF65-F5344CB8AC3E}">
        <p14:creationId xmlns="" xmlns:p14="http://schemas.microsoft.com/office/powerpoint/2010/main" val="4036909358"/>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normAutofit fontScale="92500" lnSpcReduction="10000"/>
          </a:bodyPr>
          <a:lstStyle/>
          <a:p>
            <a:pPr marL="0" indent="0" algn="ctr">
              <a:buNone/>
            </a:pPr>
            <a:r>
              <a:rPr lang="en-GB" b="1" dirty="0" smtClean="0"/>
              <a:t>LEGAL SOURCE</a:t>
            </a:r>
          </a:p>
          <a:p>
            <a:pPr marL="0" indent="0">
              <a:buNone/>
            </a:pPr>
            <a:r>
              <a:rPr lang="en-GB" i="1" dirty="0" smtClean="0"/>
              <a:t>Art.3(3) TMD:</a:t>
            </a:r>
          </a:p>
          <a:p>
            <a:pPr marL="0" indent="0" algn="just">
              <a:buNone/>
            </a:pPr>
            <a:r>
              <a:rPr lang="en-GB" dirty="0" smtClean="0"/>
              <a:t>‘A </a:t>
            </a:r>
            <a:r>
              <a:rPr lang="en-GB" dirty="0"/>
              <a:t>trade mark shall not be refused registration or be declared invalid in accordance with paragraph 1(b), (c) or (d) if, before the date of application for registration and following </a:t>
            </a:r>
            <a:r>
              <a:rPr lang="en-GB" b="1" u="sng" dirty="0"/>
              <a:t>the use which has been made of it</a:t>
            </a:r>
            <a:r>
              <a:rPr lang="en-GB" dirty="0"/>
              <a:t>, it has acquired a distinctive character. Any Member State may in addition provide that this provision shall also apply where the distinctive character was acquired after the date of application for registration or after the date of registration</a:t>
            </a:r>
            <a:r>
              <a:rPr lang="en-GB" dirty="0" smtClean="0"/>
              <a:t>.’</a:t>
            </a:r>
          </a:p>
          <a:p>
            <a:pPr marL="0" indent="0" algn="just">
              <a:buNone/>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algn="ctr" eaLnBrk="0" fontAlgn="base" hangingPunct="0">
                <a:spcBef>
                  <a:spcPct val="0"/>
                </a:spcBef>
                <a:spcAft>
                  <a:spcPct val="0"/>
                </a:spcAft>
                <a:defRPr/>
              </a:pPr>
              <a:endParaRPr lang="en-US" sz="2400" smtClean="0">
                <a:solidFill>
                  <a:srgbClr val="8D010F"/>
                </a:solidFill>
                <a:latin typeface="Times" pitchFamily="18" charset="0"/>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420762960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76199" y="1052736"/>
            <a:ext cx="8960297" cy="5688632"/>
          </a:xfrm>
        </p:spPr>
        <p:txBody>
          <a:bodyPr>
            <a:normAutofit fontScale="92500" lnSpcReduction="20000"/>
          </a:bodyPr>
          <a:lstStyle/>
          <a:p>
            <a:pPr marL="0" indent="0" algn="ctr">
              <a:buNone/>
            </a:pPr>
            <a:r>
              <a:rPr lang="en-GB" b="1" dirty="0" smtClean="0"/>
              <a:t>LEGAL SOURCE</a:t>
            </a:r>
          </a:p>
          <a:p>
            <a:pPr marL="0" indent="0" algn="just">
              <a:buNone/>
            </a:pPr>
            <a:r>
              <a:rPr lang="en-GB" i="1" dirty="0" smtClean="0"/>
              <a:t>Art7(3) CTMR:</a:t>
            </a:r>
          </a:p>
          <a:p>
            <a:pPr marL="0" indent="0" algn="just">
              <a:buNone/>
            </a:pPr>
            <a:r>
              <a:rPr lang="en-GB" i="1" dirty="0" smtClean="0"/>
              <a:t>‘Paragraph </a:t>
            </a:r>
            <a:r>
              <a:rPr lang="en-GB" i="1" dirty="0"/>
              <a:t>1(b), (c) and (d) shall not apply if the trade </a:t>
            </a:r>
            <a:r>
              <a:rPr lang="en-GB" i="1" dirty="0" smtClean="0"/>
              <a:t>mark has </a:t>
            </a:r>
            <a:r>
              <a:rPr lang="en-GB" i="1" dirty="0"/>
              <a:t>become distinctive in relation to the goods or services </a:t>
            </a:r>
            <a:r>
              <a:rPr lang="en-GB" i="1" dirty="0" smtClean="0"/>
              <a:t>for which </a:t>
            </a:r>
            <a:r>
              <a:rPr lang="en-GB" i="1" dirty="0"/>
              <a:t>registration is requested </a:t>
            </a:r>
            <a:r>
              <a:rPr lang="en-GB" b="1" i="1" u="sng" dirty="0"/>
              <a:t>in consequence of the use </a:t>
            </a:r>
            <a:r>
              <a:rPr lang="en-GB" b="1" i="1" u="sng" dirty="0" smtClean="0"/>
              <a:t>which has </a:t>
            </a:r>
            <a:r>
              <a:rPr lang="en-GB" b="1" i="1" u="sng" dirty="0"/>
              <a:t>been made of it</a:t>
            </a:r>
            <a:r>
              <a:rPr lang="en-GB" i="1" dirty="0" smtClean="0"/>
              <a:t>.’</a:t>
            </a:r>
          </a:p>
          <a:p>
            <a:pPr marL="0" indent="0" algn="just">
              <a:buNone/>
            </a:pPr>
            <a:endParaRPr lang="en-GB" i="1" dirty="0" smtClean="0"/>
          </a:p>
          <a:p>
            <a:pPr marL="0" indent="0" algn="just">
              <a:buNone/>
            </a:pPr>
            <a:r>
              <a:rPr lang="en-GB" i="1" dirty="0" smtClean="0"/>
              <a:t>Art.7(2</a:t>
            </a:r>
            <a:r>
              <a:rPr lang="en-GB" i="1" dirty="0"/>
              <a:t>) CTMR:</a:t>
            </a:r>
          </a:p>
          <a:p>
            <a:pPr marL="0" indent="0" algn="just">
              <a:buNone/>
            </a:pPr>
            <a:r>
              <a:rPr lang="en-GB" i="1" dirty="0"/>
              <a:t>Paragraph 1 shall apply notwithstanding that the grounds of non-</a:t>
            </a:r>
            <a:r>
              <a:rPr lang="en-GB" i="1" dirty="0" err="1"/>
              <a:t>registrability</a:t>
            </a:r>
            <a:r>
              <a:rPr lang="en-GB" i="1" dirty="0"/>
              <a:t> obtain </a:t>
            </a:r>
            <a:r>
              <a:rPr lang="en-GB" b="1" i="1" u="sng" dirty="0"/>
              <a:t>in only part of the </a:t>
            </a:r>
            <a:r>
              <a:rPr lang="en-GB" b="1" i="1" u="sng" dirty="0" smtClean="0"/>
              <a:t>Community.</a:t>
            </a:r>
            <a:endParaRPr lang="en-GB" b="1" i="1" u="sng" dirty="0"/>
          </a:p>
          <a:p>
            <a:pPr marL="0" indent="0" algn="just">
              <a:buNone/>
            </a:pPr>
            <a:endParaRPr lang="en-GB" i="1" dirty="0" smtClean="0"/>
          </a:p>
          <a:p>
            <a:pPr marL="0" indent="0" algn="just">
              <a:buNone/>
            </a:pPr>
            <a:r>
              <a:rPr lang="en-GB" i="1" dirty="0" smtClean="0"/>
              <a:t>Art.52(2) and (3)</a:t>
            </a: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algn="ctr" eaLnBrk="0" fontAlgn="base" hangingPunct="0">
                <a:spcBef>
                  <a:spcPct val="0"/>
                </a:spcBef>
                <a:spcAft>
                  <a:spcPct val="0"/>
                </a:spcAft>
                <a:defRPr/>
              </a:pPr>
              <a:endParaRPr lang="en-US" sz="2400" smtClean="0">
                <a:solidFill>
                  <a:srgbClr val="8D010F"/>
                </a:solidFill>
                <a:latin typeface="Times" pitchFamily="18" charset="0"/>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374181192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normAutofit fontScale="85000" lnSpcReduction="10000"/>
          </a:bodyPr>
          <a:lstStyle/>
          <a:p>
            <a:pPr marL="0" indent="0" algn="ctr">
              <a:buNone/>
            </a:pPr>
            <a:r>
              <a:rPr lang="en-GB" b="1" dirty="0" smtClean="0"/>
              <a:t>TERRITORIAL SCOPE OF THE USE </a:t>
            </a:r>
          </a:p>
          <a:p>
            <a:pPr algn="just">
              <a:buFont typeface="Wingdings" panose="05000000000000000000" pitchFamily="2" charset="2"/>
              <a:buChar char="ü"/>
            </a:pPr>
            <a:r>
              <a:rPr lang="en-GB" i="1" dirty="0" smtClean="0"/>
              <a:t>Neither Art.3(3) TMD nor Art.7(3) specifies </a:t>
            </a:r>
            <a:r>
              <a:rPr lang="en-GB" b="1" i="1" dirty="0" smtClean="0"/>
              <a:t>where</a:t>
            </a:r>
            <a:r>
              <a:rPr lang="en-GB" i="1" dirty="0" smtClean="0"/>
              <a:t> such use must be verified. </a:t>
            </a:r>
          </a:p>
          <a:p>
            <a:pPr algn="just">
              <a:buFont typeface="Wingdings" panose="05000000000000000000" pitchFamily="2" charset="2"/>
              <a:buChar char="ü"/>
            </a:pPr>
            <a:r>
              <a:rPr lang="en-GB" i="1" dirty="0" smtClean="0"/>
              <a:t>In re to a national TM, ‘only the situation prevailing in the part of the territory of the MS concerned (or, as the case may be, in the part of the Benelux territory) where the grounds for refusal have been noted is relevant.’ (</a:t>
            </a:r>
            <a:r>
              <a:rPr lang="en-GB" b="1" i="1" dirty="0" smtClean="0"/>
              <a:t>EUROPOLIS</a:t>
            </a:r>
            <a:r>
              <a:rPr lang="en-GB" i="1" dirty="0" smtClean="0"/>
              <a:t>)</a:t>
            </a:r>
          </a:p>
          <a:p>
            <a:pPr algn="just">
              <a:buFont typeface="Wingdings" panose="05000000000000000000" pitchFamily="2" charset="2"/>
              <a:buChar char="ü"/>
            </a:pPr>
            <a:r>
              <a:rPr lang="en-GB" i="1" dirty="0" smtClean="0"/>
              <a:t>In re to a CTMR, it’s sufficient to prove ‘distinctive character in the part of the Community in which </a:t>
            </a:r>
            <a:r>
              <a:rPr lang="en-GB" i="1" smtClean="0"/>
              <a:t>it didn’t</a:t>
            </a:r>
            <a:r>
              <a:rPr lang="en-GB" i="1" dirty="0" smtClean="0"/>
              <a:t>, ab initio, have such character for the purposes of Art.7(1)(b). That part of the Community referred to in Art.7(2) may be comprised of a single MS.’ (</a:t>
            </a:r>
            <a:r>
              <a:rPr lang="en-GB" b="1" i="1" dirty="0" smtClean="0"/>
              <a:t>STORCK</a:t>
            </a:r>
            <a:r>
              <a:rPr lang="en-GB" i="1" dirty="0" smtClean="0"/>
              <a:t>)</a:t>
            </a: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268591595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lgn="just">
              <a:buFont typeface="Wingdings" panose="05000000000000000000" pitchFamily="2" charset="2"/>
              <a:buChar char="ü"/>
            </a:pPr>
            <a:r>
              <a:rPr lang="en-GB" i="1" dirty="0" smtClean="0"/>
              <a:t>The concept of acquired distinctiveness through use seeks to ascertain whether any of the reasons for which initially consumers couldn’t perceive the sign as inherently distinctive of the goods in question have been </a:t>
            </a:r>
            <a:r>
              <a:rPr lang="en-GB" b="1" i="1" u="sng" dirty="0" smtClean="0"/>
              <a:t>displaced</a:t>
            </a:r>
            <a:r>
              <a:rPr lang="en-GB" i="1" dirty="0" smtClean="0"/>
              <a:t> as a consequences of extensive use;</a:t>
            </a:r>
          </a:p>
          <a:p>
            <a:pPr algn="just">
              <a:buFont typeface="Wingdings" panose="05000000000000000000" pitchFamily="2" charset="2"/>
              <a:buChar char="ü"/>
            </a:pPr>
            <a:r>
              <a:rPr lang="en-GB" i="1" dirty="0" smtClean="0"/>
              <a:t>Art.3(3) of TMD (and the equivalent Art.7(3) CTMR) qualifies the grounds listed in Art.3(1)(b), (c) and (d) in the sense of being an exception.</a:t>
            </a:r>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365040352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76199" y="1124744"/>
            <a:ext cx="8960297" cy="5616624"/>
          </a:xfrm>
        </p:spPr>
        <p:txBody>
          <a:bodyPr>
            <a:normAutofit fontScale="85000" lnSpcReduction="10000"/>
          </a:bodyPr>
          <a:lstStyle/>
          <a:p>
            <a:pPr marL="0" indent="0" algn="ctr">
              <a:buNone/>
            </a:pPr>
            <a:r>
              <a:rPr lang="en-GB" b="1" dirty="0" smtClean="0"/>
              <a:t>COMMON FEATURES TO ALL SIGNS</a:t>
            </a:r>
          </a:p>
          <a:p>
            <a:pPr algn="just">
              <a:buFont typeface="Wingdings" panose="05000000000000000000" pitchFamily="2" charset="2"/>
              <a:buChar char="ü"/>
            </a:pPr>
            <a:r>
              <a:rPr lang="en-GB" i="1" dirty="0" smtClean="0"/>
              <a:t>For a trade mark to possess distinctive character, even acquired distinctiveness through use, it must serve to identify the goods in respect of which registration is applied for as originating from a particular producer and thus to distinguish those goods from those of other producers.</a:t>
            </a:r>
          </a:p>
          <a:p>
            <a:pPr algn="just">
              <a:buFont typeface="Wingdings" panose="05000000000000000000" pitchFamily="2" charset="2"/>
              <a:buChar char="ü"/>
            </a:pPr>
            <a:r>
              <a:rPr lang="en-GB" i="1" dirty="0" smtClean="0"/>
              <a:t>Two key consideration are the a) the goods or services in question and b) the perception of average consumer.</a:t>
            </a:r>
            <a:endParaRPr lang="en-GB" i="1" dirty="0" smtClean="0"/>
          </a:p>
          <a:p>
            <a:pPr algn="just">
              <a:buFont typeface="Wingdings" panose="05000000000000000000" pitchFamily="2" charset="2"/>
              <a:buChar char="ü"/>
            </a:pPr>
            <a:r>
              <a:rPr lang="en-GB" i="1" dirty="0" smtClean="0"/>
              <a:t>Ordinary </a:t>
            </a:r>
            <a:r>
              <a:rPr lang="en-GB" i="1" dirty="0" smtClean="0"/>
              <a:t>use of the sign in the sector concerned (</a:t>
            </a:r>
            <a:r>
              <a:rPr lang="en-GB" i="1" dirty="0" err="1" smtClean="0"/>
              <a:t>Libertel</a:t>
            </a:r>
            <a:r>
              <a:rPr lang="en-GB" i="1" dirty="0" smtClean="0"/>
              <a:t>)</a:t>
            </a:r>
          </a:p>
          <a:p>
            <a:pPr algn="just">
              <a:buFont typeface="Wingdings" panose="05000000000000000000" pitchFamily="2" charset="2"/>
              <a:buChar char="ü"/>
            </a:pPr>
            <a:r>
              <a:rPr lang="en-GB" i="1" dirty="0" smtClean="0"/>
              <a:t>Case-law has emphasised the perception </a:t>
            </a:r>
            <a:r>
              <a:rPr lang="en-GB" i="1" dirty="0" smtClean="0"/>
              <a:t>of the sign by the relevant public (</a:t>
            </a:r>
            <a:r>
              <a:rPr lang="en-GB" i="1" dirty="0" err="1" smtClean="0"/>
              <a:t>Libertel</a:t>
            </a:r>
            <a:r>
              <a:rPr lang="en-GB" i="1" dirty="0" smtClean="0"/>
              <a:t>)</a:t>
            </a:r>
          </a:p>
          <a:p>
            <a:pPr algn="just">
              <a:buFont typeface="Wingdings" panose="05000000000000000000" pitchFamily="2" charset="2"/>
              <a:buChar char="ü"/>
            </a:pPr>
            <a:r>
              <a:rPr lang="en-GB" i="1" dirty="0" smtClean="0"/>
              <a:t>The public interest underpinning each of the grounds of </a:t>
            </a:r>
            <a:r>
              <a:rPr lang="en-GB" i="1" dirty="0" smtClean="0"/>
              <a:t>refusal</a:t>
            </a:r>
            <a:endParaRPr lang="en-GB" i="1" dirty="0" smtClean="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196752"/>
            <a:ext cx="8507288" cy="5328592"/>
          </a:xfrm>
        </p:spPr>
        <p:txBody>
          <a:bodyPr>
            <a:normAutofit fontScale="85000" lnSpcReduction="20000"/>
          </a:bodyPr>
          <a:lstStyle/>
          <a:p>
            <a:pPr algn="just">
              <a:buFont typeface="Wingdings" panose="05000000000000000000" pitchFamily="2" charset="2"/>
              <a:buChar char="ü"/>
            </a:pPr>
            <a:r>
              <a:rPr lang="en-GB" i="1" dirty="0" smtClean="0"/>
              <a:t>The criteria for assessing distinctive character are the same for all marks, but the perception of the relevant public isn’t necessarily the same for all marks.</a:t>
            </a:r>
          </a:p>
          <a:p>
            <a:pPr algn="just">
              <a:buFont typeface="Wingdings" panose="05000000000000000000" pitchFamily="2" charset="2"/>
              <a:buChar char="ü"/>
            </a:pPr>
            <a:r>
              <a:rPr lang="en-GB" i="1" dirty="0" smtClean="0"/>
              <a:t>Overall assessment of the evidence is required, particularly the Windsurfing </a:t>
            </a:r>
            <a:r>
              <a:rPr lang="en-GB" i="1" dirty="0" err="1" smtClean="0"/>
              <a:t>Chiemsee</a:t>
            </a:r>
            <a:r>
              <a:rPr lang="en-GB" i="1" dirty="0" smtClean="0"/>
              <a:t> factors</a:t>
            </a:r>
            <a:r>
              <a:rPr lang="en-GB" i="1" dirty="0" smtClean="0"/>
              <a:t>;</a:t>
            </a:r>
          </a:p>
          <a:p>
            <a:pPr algn="just">
              <a:buFont typeface="Wingdings" panose="05000000000000000000" pitchFamily="2" charset="2"/>
              <a:buChar char="ü"/>
            </a:pPr>
            <a:r>
              <a:rPr lang="en-GB" i="1" dirty="0" smtClean="0"/>
              <a:t>Process </a:t>
            </a:r>
            <a:r>
              <a:rPr lang="en-GB" i="1" dirty="0" smtClean="0"/>
              <a:t>of familiarising the relevant public must result in the sign being able to identify and distinguish the proprietor’s goods (essential function</a:t>
            </a:r>
            <a:r>
              <a:rPr lang="en-GB" i="1" dirty="0" smtClean="0"/>
              <a:t>). That process requires the ‘use of the mark as a trade mark’, that is, use of the mark for the purposes of identification, by the relevant public, of the product as originating from a particular trader;</a:t>
            </a:r>
          </a:p>
          <a:p>
            <a:pPr algn="just">
              <a:buFont typeface="Wingdings" panose="05000000000000000000" pitchFamily="2" charset="2"/>
              <a:buChar char="ü"/>
            </a:pPr>
            <a:r>
              <a:rPr lang="en-GB" i="1" dirty="0" smtClean="0"/>
              <a:t>A trade mark need not necessarily have been used independently. </a:t>
            </a:r>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ltGray">
          <a:xfrm>
            <a:off x="0" y="0"/>
            <a:ext cx="8991600" cy="6705600"/>
          </a:xfrm>
          <a:prstGeom prst="rect">
            <a:avLst/>
          </a:prstGeom>
          <a:solidFill>
            <a:schemeClr val="accent1"/>
          </a:solidFill>
          <a:ln w="9525">
            <a:noFill/>
            <a:miter lim="800000"/>
            <a:headEnd/>
            <a:tailEnd/>
          </a:ln>
          <a:effectLst/>
        </p:spPr>
        <p:txBody>
          <a:bodyPr wrap="none" anchor="ctr"/>
          <a:lstStyle/>
          <a:p>
            <a:pPr algn="ctr" eaLnBrk="0" fontAlgn="base" hangingPunct="0">
              <a:spcBef>
                <a:spcPct val="0"/>
              </a:spcBef>
              <a:spcAft>
                <a:spcPct val="0"/>
              </a:spcAft>
            </a:pPr>
            <a:endParaRPr lang="en-US" sz="2400">
              <a:solidFill>
                <a:srgbClr val="8D010F"/>
              </a:solidFill>
              <a:latin typeface="Times" pitchFamily="18" charset="0"/>
            </a:endParaRPr>
          </a:p>
        </p:txBody>
      </p:sp>
      <p:pic>
        <p:nvPicPr>
          <p:cNvPr id="216067" name="Picture 3" descr="LeedsUniWhite"/>
          <p:cNvPicPr>
            <a:picLocks noChangeAspect="1" noChangeArrowheads="1"/>
          </p:cNvPicPr>
          <p:nvPr/>
        </p:nvPicPr>
        <p:blipFill>
          <a:blip r:embed="rId2" cstate="print"/>
          <a:srcRect/>
          <a:stretch>
            <a:fillRect/>
          </a:stretch>
        </p:blipFill>
        <p:spPr bwMode="auto">
          <a:xfrm>
            <a:off x="6511925" y="441325"/>
            <a:ext cx="2274888" cy="647700"/>
          </a:xfrm>
          <a:prstGeom prst="rect">
            <a:avLst/>
          </a:prstGeom>
          <a:noFill/>
        </p:spPr>
      </p:pic>
      <p:sp>
        <p:nvSpPr>
          <p:cNvPr id="216068" name="Line 4"/>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fontAlgn="base">
              <a:spcBef>
                <a:spcPct val="20000"/>
              </a:spcBef>
              <a:spcAft>
                <a:spcPct val="0"/>
              </a:spcAft>
            </a:pPr>
            <a:endParaRPr lang="en-GB" sz="2000">
              <a:solidFill>
                <a:srgbClr val="000005"/>
              </a:solidFill>
            </a:endParaRPr>
          </a:p>
        </p:txBody>
      </p:sp>
      <p:sp>
        <p:nvSpPr>
          <p:cNvPr id="216071" name="Rectangle 7"/>
          <p:cNvSpPr>
            <a:spLocks noGrp="1" noChangeArrowheads="1"/>
          </p:cNvSpPr>
          <p:nvPr>
            <p:ph type="subTitle" idx="1"/>
          </p:nvPr>
        </p:nvSpPr>
        <p:spPr>
          <a:xfrm>
            <a:off x="467543" y="3429000"/>
            <a:ext cx="8319269" cy="1477328"/>
          </a:xfrm>
          <a:solidFill>
            <a:schemeClr val="accent1"/>
          </a:solidFill>
        </p:spPr>
        <p:txBody>
          <a:bodyPr wrap="square">
            <a:spAutoFit/>
          </a:bodyPr>
          <a:lstStyle/>
          <a:p>
            <a:pPr algn="ctr"/>
            <a:r>
              <a:rPr lang="en-US" sz="4800" dirty="0" smtClean="0"/>
              <a:t>‘Acquired Distinctiveness </a:t>
            </a:r>
            <a:r>
              <a:rPr lang="en-US" sz="4800" dirty="0" smtClean="0"/>
              <a:t>for Non-Word Marks’</a:t>
            </a:r>
            <a:endParaRPr lang="en-US" sz="4800" dirty="0" smtClean="0"/>
          </a:p>
        </p:txBody>
      </p:sp>
    </p:spTree>
    <p:extLst>
      <p:ext uri="{BB962C8B-B14F-4D97-AF65-F5344CB8AC3E}">
        <p14:creationId xmlns="" xmlns:p14="http://schemas.microsoft.com/office/powerpoint/2010/main" val="403690935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124744"/>
            <a:ext cx="8507288" cy="5400600"/>
          </a:xfrm>
        </p:spPr>
        <p:txBody>
          <a:bodyPr/>
          <a:lstStyle/>
          <a:p>
            <a:pPr>
              <a:buNone/>
            </a:pPr>
            <a:r>
              <a:rPr lang="en-GB" sz="2400" b="1" i="1" dirty="0" smtClean="0"/>
              <a:t>SOCIÉTÉ </a:t>
            </a:r>
            <a:r>
              <a:rPr lang="en-GB" sz="2400" b="1" i="1" dirty="0" smtClean="0"/>
              <a:t>DES PRODUITS NESTLÉ </a:t>
            </a:r>
            <a:r>
              <a:rPr lang="en-GB" sz="2400" b="1" i="1" dirty="0" smtClean="0"/>
              <a:t>SA v CADBURY</a:t>
            </a:r>
            <a:r>
              <a:rPr lang="en-GB" sz="2400" b="1" dirty="0" smtClean="0"/>
              <a:t>, [2014] EWHC 16 (Ch)</a:t>
            </a:r>
          </a:p>
          <a:p>
            <a:pPr>
              <a:buNone/>
            </a:pPr>
            <a:endParaRPr lang="en-GB" b="1" dirty="0" smtClean="0"/>
          </a:p>
          <a:p>
            <a:pPr>
              <a:buNone/>
            </a:pPr>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pic>
        <p:nvPicPr>
          <p:cNvPr id="6" name="Picture 5" descr="Picture 1"/>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23528" y="2636912"/>
            <a:ext cx="2143125" cy="1390650"/>
          </a:xfrm>
          <a:prstGeom prst="rect">
            <a:avLst/>
          </a:prstGeom>
          <a:noFill/>
          <a:ln>
            <a:noFill/>
          </a:ln>
        </p:spPr>
      </p:pic>
      <p:pic>
        <p:nvPicPr>
          <p:cNvPr id="7" name="Picture 6" descr="Picture 2"/>
          <p:cNvPicPr/>
          <p:nvPr/>
        </p:nvPicPr>
        <p:blipFill>
          <a:blip r:embed="rId4"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23528" y="4437112"/>
            <a:ext cx="2699792" cy="1800200"/>
          </a:xfrm>
          <a:prstGeom prst="rect">
            <a:avLst/>
          </a:prstGeom>
          <a:noFill/>
          <a:ln>
            <a:noFill/>
          </a:ln>
        </p:spPr>
      </p:pic>
      <p:sp>
        <p:nvSpPr>
          <p:cNvPr id="10" name="TextBox 9"/>
          <p:cNvSpPr txBox="1"/>
          <p:nvPr/>
        </p:nvSpPr>
        <p:spPr>
          <a:xfrm>
            <a:off x="3275856" y="1700808"/>
            <a:ext cx="5616624" cy="5078313"/>
          </a:xfrm>
          <a:prstGeom prst="rect">
            <a:avLst/>
          </a:prstGeom>
          <a:noFill/>
        </p:spPr>
        <p:txBody>
          <a:bodyPr wrap="square" rtlCol="0">
            <a:spAutoFit/>
          </a:bodyPr>
          <a:lstStyle/>
          <a:p>
            <a:pPr>
              <a:buFont typeface="Arial" pitchFamily="34" charset="0"/>
              <a:buChar char="•"/>
            </a:pPr>
            <a:r>
              <a:rPr lang="en-GB" dirty="0" smtClean="0"/>
              <a:t>In what circumstances can a trader secure a perpetual monopoly in the shape of a product by </a:t>
            </a:r>
            <a:r>
              <a:rPr lang="en-GB" dirty="0" err="1" smtClean="0"/>
              <a:t>egistering</a:t>
            </a:r>
            <a:r>
              <a:rPr lang="en-GB" dirty="0" smtClean="0"/>
              <a:t> it as a trade mark?</a:t>
            </a:r>
          </a:p>
          <a:p>
            <a:pPr>
              <a:buFont typeface="Arial" pitchFamily="34" charset="0"/>
              <a:buChar char="•"/>
            </a:pPr>
            <a:r>
              <a:rPr lang="en-GB" dirty="0" smtClean="0"/>
              <a:t>Cadbury opposed </a:t>
            </a:r>
            <a:r>
              <a:rPr lang="en-GB" dirty="0" err="1" smtClean="0"/>
              <a:t>Nestle’s</a:t>
            </a:r>
            <a:r>
              <a:rPr lang="en-GB" dirty="0" smtClean="0"/>
              <a:t> registration in the UK for the three-dimensional sign of the well-known Kit Kat four-finger chocolate-coated wafer bar.</a:t>
            </a:r>
          </a:p>
          <a:p>
            <a:pPr>
              <a:buFont typeface="Arial" pitchFamily="34" charset="0"/>
              <a:buChar char="•"/>
            </a:pPr>
            <a:r>
              <a:rPr lang="en-GB" dirty="0" smtClean="0"/>
              <a:t>The grounds for opposing the registration were that the TM was devoid of distinctive character under Art.3(1)(b) and/or was the type of shape prohibited under Art.3(1)(e)(</a:t>
            </a:r>
            <a:r>
              <a:rPr lang="en-GB" dirty="0" err="1" smtClean="0"/>
              <a:t>i</a:t>
            </a:r>
            <a:r>
              <a:rPr lang="en-GB" dirty="0" smtClean="0"/>
              <a:t>) and (ii) TMD.  In response, Nestle offered evidence of acquired distinctive character through use under Art.3(3)</a:t>
            </a:r>
          </a:p>
          <a:p>
            <a:pPr>
              <a:buFont typeface="Arial" pitchFamily="34" charset="0"/>
              <a:buChar char="•"/>
            </a:pPr>
            <a:r>
              <a:rPr lang="en-GB" dirty="0" smtClean="0"/>
              <a:t>The Hearing Officer accepted Cadbury’s opposition and declared the TM devoid of distinctive character and had not acquired a distinctive character in relation to all goods except ‘cakes’ and ‘pastries’. The Hearing Officer also held that the shape of the TM consisted exclusively of a natural shape and a shape necessary to achieve a technical result. </a:t>
            </a:r>
            <a:endParaRPr lang="en-GB" dirty="0"/>
          </a:p>
        </p:txBody>
      </p:sp>
    </p:spTree>
    <p:extLst>
      <p:ext uri="{BB962C8B-B14F-4D97-AF65-F5344CB8AC3E}">
        <p14:creationId xmlns="" xmlns:p14="http://schemas.microsoft.com/office/powerpoint/2010/main" val="1990310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41247803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r>
              <a:rPr lang="en-GB" b="1" i="1" dirty="0" smtClean="0"/>
              <a:t>SOCIÉTÉ DES PRODUITS NESTLÉ SA v CADBURY</a:t>
            </a:r>
            <a:r>
              <a:rPr lang="en-GB" b="1" dirty="0" smtClean="0"/>
              <a:t>, [2014] EWHC 16 (Ch</a:t>
            </a:r>
            <a:r>
              <a:rPr lang="en-GB" b="1" dirty="0" smtClean="0"/>
              <a:t>)</a:t>
            </a:r>
          </a:p>
          <a:p>
            <a:pPr algn="just">
              <a:buFont typeface="Wingdings" panose="05000000000000000000" pitchFamily="2" charset="2"/>
              <a:buChar char="ü"/>
            </a:pPr>
            <a:r>
              <a:rPr lang="en-GB" sz="2400" dirty="0" smtClean="0"/>
              <a:t>On appeal to the High Court, Arnold J agreed that the TM was devoid of inherent distinctiveness for all goods including ‘cakes’ and ‘pastries’;</a:t>
            </a:r>
          </a:p>
          <a:p>
            <a:pPr algn="just">
              <a:buFont typeface="Wingdings" panose="05000000000000000000" pitchFamily="2" charset="2"/>
              <a:buChar char="ü"/>
            </a:pPr>
            <a:r>
              <a:rPr lang="en-GB" sz="2400" dirty="0" smtClean="0"/>
              <a:t>The dispute also raised the (old) question amongst English courts of whether it’s sufficient for the acquisition of distinctive character merely to prove that, at the relevant date, the relevant public </a:t>
            </a:r>
            <a:r>
              <a:rPr lang="en-GB" sz="2400" b="1" i="1" dirty="0" smtClean="0"/>
              <a:t>recognises and associates </a:t>
            </a:r>
            <a:r>
              <a:rPr lang="en-GB" sz="2400" dirty="0" smtClean="0"/>
              <a:t>the mark with the applicant’s goods or whether the relevant public has in fact come to </a:t>
            </a:r>
            <a:r>
              <a:rPr lang="en-GB" sz="2400" b="1" i="1" dirty="0" smtClean="0"/>
              <a:t>rely</a:t>
            </a:r>
            <a:r>
              <a:rPr lang="en-GB" sz="2400" dirty="0" smtClean="0"/>
              <a:t> on it as an indication of origin. Here, Arnold J found no evidence that consumers actually rely on the shape of the product to confirm its authenticity</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smtClean="0"/>
          </a:p>
          <a:p>
            <a:pPr>
              <a:buFont typeface="Wingdings" panose="05000000000000000000" pitchFamily="2" charset="2"/>
              <a:buChar char="ü"/>
            </a:pPr>
            <a:endParaRPr lang="en-GB" b="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r>
              <a:rPr lang="en-GB" b="1" i="1" dirty="0" smtClean="0"/>
              <a:t>SOCIÉTÉ DES PRODUITS NESTLÉ SA v CADBURY</a:t>
            </a:r>
            <a:r>
              <a:rPr lang="en-GB" b="1" dirty="0" smtClean="0"/>
              <a:t>, [2014] EWHC 16 (Ch</a:t>
            </a:r>
            <a:r>
              <a:rPr lang="en-GB" b="1" dirty="0" smtClean="0"/>
              <a:t>)</a:t>
            </a:r>
          </a:p>
          <a:p>
            <a:pPr algn="just">
              <a:buFont typeface="Wingdings" panose="05000000000000000000" pitchFamily="2" charset="2"/>
              <a:buChar char="ü"/>
            </a:pPr>
            <a:r>
              <a:rPr lang="en-GB" sz="2400" dirty="0" smtClean="0"/>
              <a:t>The dispute also raised the question of whether EU law permits the exclusion of a shape in a situation where some of the essential characteristics are caught by the natural shapes exclusion whereas others are caught by the technical shapes exclusion (hybrid approach).</a:t>
            </a:r>
          </a:p>
          <a:p>
            <a:pPr algn="just">
              <a:buFont typeface="Wingdings" panose="05000000000000000000" pitchFamily="2" charset="2"/>
              <a:buChar char="ü"/>
            </a:pPr>
            <a:r>
              <a:rPr lang="en-GB" sz="2400" dirty="0" smtClean="0"/>
              <a:t>Similarly, it wasn’t clear whether the technical result related to the function of the goods or whether it related to the manner in which the goods are manufactures.</a:t>
            </a:r>
          </a:p>
          <a:p>
            <a:pPr algn="just">
              <a:buFont typeface="Wingdings" panose="05000000000000000000" pitchFamily="2" charset="2"/>
              <a:buChar char="ü"/>
            </a:pPr>
            <a:r>
              <a:rPr lang="en-GB" sz="2400" dirty="0" smtClean="0"/>
              <a:t>Compare with the decision of OHIM </a:t>
            </a:r>
            <a:r>
              <a:rPr lang="en-GB" sz="2400" smtClean="0"/>
              <a:t>and the recent </a:t>
            </a:r>
            <a:r>
              <a:rPr lang="en-GB" sz="2400" dirty="0" smtClean="0"/>
              <a:t>ruling in</a:t>
            </a:r>
            <a:r>
              <a:rPr lang="en-GB" sz="2400" i="1" dirty="0" smtClean="0"/>
              <a:t> </a:t>
            </a:r>
            <a:r>
              <a:rPr lang="en-GB" sz="2400" i="1" dirty="0" err="1" smtClean="0"/>
              <a:t>Haucks</a:t>
            </a:r>
            <a:r>
              <a:rPr lang="en-GB" sz="2400" i="1" dirty="0" smtClean="0"/>
              <a:t> </a:t>
            </a:r>
            <a:r>
              <a:rPr lang="en-GB" sz="2400" dirty="0" smtClean="0"/>
              <a:t>(Tripp Trap Chair)</a:t>
            </a:r>
          </a:p>
          <a:p>
            <a:pPr algn="just">
              <a:buFont typeface="Wingdings" panose="05000000000000000000" pitchFamily="2" charset="2"/>
              <a:buChar char="ü"/>
            </a:pPr>
            <a:endParaRPr lang="en-GB" sz="2400" dirty="0" smtClean="0"/>
          </a:p>
          <a:p>
            <a:pPr>
              <a:buFont typeface="Wingdings" panose="05000000000000000000" pitchFamily="2" charset="2"/>
              <a:buChar char="ü"/>
            </a:pPr>
            <a:endParaRPr lang="en-GB" b="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marL="0" indent="0" algn="ctr">
              <a:buNone/>
            </a:pPr>
            <a:r>
              <a:rPr lang="en-GB" b="1" dirty="0" smtClean="0"/>
              <a:t>WORD MARKS</a:t>
            </a:r>
          </a:p>
          <a:p>
            <a:pPr algn="just"/>
            <a:r>
              <a:rPr lang="en-GB" b="1" dirty="0" smtClean="0"/>
              <a:t>Perception of the sign by the relevant public</a:t>
            </a:r>
          </a:p>
          <a:p>
            <a:pPr marL="0" indent="0" algn="just">
              <a:buNone/>
            </a:pPr>
            <a:endParaRPr lang="en-GB" b="1" dirty="0" smtClean="0"/>
          </a:p>
          <a:p>
            <a:r>
              <a:rPr lang="en-GB" b="1" i="1" dirty="0" smtClean="0"/>
              <a:t>Linguistic Considerations</a:t>
            </a:r>
            <a:r>
              <a:rPr lang="en-GB" i="1" dirty="0" smtClean="0"/>
              <a:t>: </a:t>
            </a:r>
          </a:p>
          <a:p>
            <a:pPr marL="0" indent="0" algn="just">
              <a:buNone/>
            </a:pPr>
            <a:r>
              <a:rPr lang="en-GB" i="1" dirty="0" smtClean="0"/>
              <a:t>MATRATZEN CONCORD: A mark which lacks distinctive character or is descriptive in one MS may not be so in another MS. </a:t>
            </a:r>
          </a:p>
          <a:p>
            <a:pPr marL="0" indent="0" algn="just">
              <a:buNone/>
            </a:pPr>
            <a:r>
              <a:rPr lang="en-GB" i="1" dirty="0" smtClean="0"/>
              <a:t>EUROPOLIS</a:t>
            </a:r>
            <a:endParaRPr lang="en-GB" i="1" dirty="0"/>
          </a:p>
          <a:p>
            <a:pPr marL="0" indent="0" algn="just">
              <a:buNone/>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990310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GB" dirty="0">
              <a:latin typeface="Arial" pitchFamily="34" charset="0"/>
              <a:cs typeface="Arial" pitchFamily="34" charset="0"/>
            </a:endParaRPr>
          </a:p>
        </p:txBody>
      </p:sp>
    </p:spTree>
    <p:extLst>
      <p:ext uri="{BB962C8B-B14F-4D97-AF65-F5344CB8AC3E}">
        <p14:creationId xmlns="" xmlns:p14="http://schemas.microsoft.com/office/powerpoint/2010/main" val="268573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ltGray">
          <a:xfrm>
            <a:off x="0" y="0"/>
            <a:ext cx="8991600" cy="6705600"/>
          </a:xfrm>
          <a:prstGeom prst="rect">
            <a:avLst/>
          </a:prstGeom>
          <a:solidFill>
            <a:schemeClr val="accent1"/>
          </a:solidFill>
          <a:ln w="9525">
            <a:noFill/>
            <a:miter lim="800000"/>
            <a:headEnd/>
            <a:tailEnd/>
          </a:ln>
          <a:effectLst/>
        </p:spPr>
        <p:txBody>
          <a:bodyPr wrap="none" anchor="ctr"/>
          <a:lstStyle/>
          <a:p>
            <a:pPr algn="ctr" eaLnBrk="0" fontAlgn="base" hangingPunct="0">
              <a:spcBef>
                <a:spcPct val="0"/>
              </a:spcBef>
              <a:spcAft>
                <a:spcPct val="0"/>
              </a:spcAft>
            </a:pPr>
            <a:endParaRPr lang="en-US" sz="2400">
              <a:solidFill>
                <a:srgbClr val="8D010F"/>
              </a:solidFill>
              <a:latin typeface="Times" pitchFamily="18" charset="0"/>
            </a:endParaRPr>
          </a:p>
        </p:txBody>
      </p:sp>
      <p:pic>
        <p:nvPicPr>
          <p:cNvPr id="216067" name="Picture 3" descr="LeedsUniWhite"/>
          <p:cNvPicPr>
            <a:picLocks noChangeAspect="1" noChangeArrowheads="1"/>
          </p:cNvPicPr>
          <p:nvPr/>
        </p:nvPicPr>
        <p:blipFill>
          <a:blip r:embed="rId2" cstate="print"/>
          <a:srcRect/>
          <a:stretch>
            <a:fillRect/>
          </a:stretch>
        </p:blipFill>
        <p:spPr bwMode="auto">
          <a:xfrm>
            <a:off x="6511925" y="441325"/>
            <a:ext cx="2274888" cy="647700"/>
          </a:xfrm>
          <a:prstGeom prst="rect">
            <a:avLst/>
          </a:prstGeom>
          <a:noFill/>
        </p:spPr>
      </p:pic>
      <p:sp>
        <p:nvSpPr>
          <p:cNvPr id="216068" name="Line 4"/>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fontAlgn="base">
              <a:spcBef>
                <a:spcPct val="20000"/>
              </a:spcBef>
              <a:spcAft>
                <a:spcPct val="0"/>
              </a:spcAft>
            </a:pPr>
            <a:endParaRPr lang="en-GB" sz="2000">
              <a:solidFill>
                <a:srgbClr val="000005"/>
              </a:solidFill>
            </a:endParaRPr>
          </a:p>
        </p:txBody>
      </p:sp>
      <p:sp>
        <p:nvSpPr>
          <p:cNvPr id="216071" name="Rectangle 7"/>
          <p:cNvSpPr>
            <a:spLocks noGrp="1" noChangeArrowheads="1"/>
          </p:cNvSpPr>
          <p:nvPr>
            <p:ph type="subTitle" idx="1"/>
          </p:nvPr>
        </p:nvSpPr>
        <p:spPr>
          <a:xfrm>
            <a:off x="467543" y="3429000"/>
            <a:ext cx="8319269" cy="738664"/>
          </a:xfrm>
          <a:solidFill>
            <a:schemeClr val="accent1"/>
          </a:solidFill>
        </p:spPr>
        <p:txBody>
          <a:bodyPr wrap="square">
            <a:spAutoFit/>
          </a:bodyPr>
          <a:lstStyle/>
          <a:p>
            <a:pPr algn="ctr"/>
            <a:r>
              <a:rPr lang="en-US" sz="4800" dirty="0" smtClean="0"/>
              <a:t>‘Genuine Use of a TM’</a:t>
            </a:r>
          </a:p>
        </p:txBody>
      </p:sp>
    </p:spTree>
    <p:extLst>
      <p:ext uri="{BB962C8B-B14F-4D97-AF65-F5344CB8AC3E}">
        <p14:creationId xmlns="" xmlns:p14="http://schemas.microsoft.com/office/powerpoint/2010/main" val="230752367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052736"/>
            <a:ext cx="8712968" cy="5544616"/>
          </a:xfrm>
        </p:spPr>
        <p:txBody>
          <a:bodyPr>
            <a:normAutofit fontScale="85000" lnSpcReduction="10000"/>
          </a:bodyPr>
          <a:lstStyle/>
          <a:p>
            <a:pPr>
              <a:buNone/>
            </a:pPr>
            <a:r>
              <a:rPr lang="en-GB" i="1" dirty="0" smtClean="0"/>
              <a:t>Art.15 CTMR:</a:t>
            </a:r>
          </a:p>
          <a:p>
            <a:pPr algn="just">
              <a:buNone/>
            </a:pPr>
            <a:r>
              <a:rPr lang="en-GB" dirty="0" smtClean="0"/>
              <a:t>‘(</a:t>
            </a:r>
            <a:r>
              <a:rPr lang="en-GB" dirty="0" smtClean="0"/>
              <a:t>1)      If, within a period of five years following registration, the proprietor has not put the Community trade mark to genuine use in the Community in connection with the goods or services in respect of which it is registered, or if such use has been suspended during an uninterrupted period of five years, the Community trade mark shall be subject to the sanctions provided for in this Regulation, unless there are proper reasons for non-use.</a:t>
            </a:r>
          </a:p>
          <a:p>
            <a:pPr algn="just">
              <a:buNone/>
            </a:pPr>
            <a:r>
              <a:rPr lang="en-GB" dirty="0" smtClean="0"/>
              <a:t>(2)      The following shall also constitute use within the meaning of paragraph 1:</a:t>
            </a:r>
          </a:p>
          <a:p>
            <a:pPr algn="just">
              <a:buNone/>
            </a:pPr>
            <a:r>
              <a:rPr lang="en-GB" dirty="0" smtClean="0"/>
              <a:t>	(</a:t>
            </a:r>
            <a:r>
              <a:rPr lang="en-GB" dirty="0" smtClean="0"/>
              <a:t>a</a:t>
            </a:r>
            <a:r>
              <a:rPr lang="en-GB" dirty="0" smtClean="0"/>
              <a:t>)</a:t>
            </a:r>
            <a:r>
              <a:rPr lang="en-GB" dirty="0" smtClean="0"/>
              <a:t>      use of the Community trade mark in a form differing in elements which do not alter the distinctive character of the mark in the form in which it was registered</a:t>
            </a:r>
            <a:r>
              <a:rPr lang="en-GB" dirty="0" smtClean="0"/>
              <a:t>;’</a:t>
            </a:r>
            <a:endParaRPr lang="en-GB" dirty="0" smtClean="0"/>
          </a:p>
          <a:p>
            <a:pPr>
              <a:buFont typeface="Wingdings" panose="05000000000000000000" pitchFamily="2" charset="2"/>
              <a:buChar char="ü"/>
            </a:pPr>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07504" y="1196752"/>
            <a:ext cx="8856984" cy="5472608"/>
          </a:xfrm>
        </p:spPr>
        <p:txBody>
          <a:bodyPr>
            <a:normAutofit fontScale="70000" lnSpcReduction="20000"/>
          </a:bodyPr>
          <a:lstStyle/>
          <a:p>
            <a:pPr marL="0" indent="0">
              <a:buNone/>
            </a:pPr>
            <a:r>
              <a:rPr lang="en-GB" i="1" dirty="0" smtClean="0"/>
              <a:t>Art. 42(2) CTMR: </a:t>
            </a:r>
          </a:p>
          <a:p>
            <a:pPr marL="0" indent="0" algn="just">
              <a:buNone/>
            </a:pPr>
            <a:r>
              <a:rPr lang="en-GB" i="1" dirty="0" smtClean="0"/>
              <a:t>If </a:t>
            </a:r>
            <a:r>
              <a:rPr lang="en-GB" i="1" dirty="0"/>
              <a:t>the applicant so requests, the proprietor of an </a:t>
            </a:r>
            <a:r>
              <a:rPr lang="en-GB" i="1" dirty="0" smtClean="0"/>
              <a:t>earlier Community </a:t>
            </a:r>
            <a:r>
              <a:rPr lang="en-GB" i="1" dirty="0"/>
              <a:t>trade mark who has given notice of opposition </a:t>
            </a:r>
            <a:r>
              <a:rPr lang="en-GB" i="1" dirty="0" smtClean="0"/>
              <a:t>shall furnish </a:t>
            </a:r>
            <a:r>
              <a:rPr lang="en-GB" i="1" dirty="0"/>
              <a:t>proof that, during </a:t>
            </a:r>
            <a:r>
              <a:rPr lang="en-GB" b="1" i="1" dirty="0"/>
              <a:t>the period of five years </a:t>
            </a:r>
            <a:r>
              <a:rPr lang="en-GB" i="1" dirty="0"/>
              <a:t>preceding </a:t>
            </a:r>
            <a:r>
              <a:rPr lang="en-GB" i="1" dirty="0" smtClean="0"/>
              <a:t>the date </a:t>
            </a:r>
            <a:r>
              <a:rPr lang="en-GB" i="1" dirty="0"/>
              <a:t>of publication of the Community trade mark application</a:t>
            </a:r>
            <a:r>
              <a:rPr lang="en-GB" i="1" dirty="0" smtClean="0"/>
              <a:t>, the </a:t>
            </a:r>
            <a:r>
              <a:rPr lang="en-GB" i="1" dirty="0"/>
              <a:t>earlier Community trade mark has been put to </a:t>
            </a:r>
            <a:r>
              <a:rPr lang="en-GB" b="1" i="1" dirty="0"/>
              <a:t>genuine use </a:t>
            </a:r>
            <a:r>
              <a:rPr lang="en-GB" b="1" i="1" dirty="0" smtClean="0"/>
              <a:t>in the </a:t>
            </a:r>
            <a:r>
              <a:rPr lang="en-GB" b="1" i="1" dirty="0"/>
              <a:t>Community </a:t>
            </a:r>
            <a:r>
              <a:rPr lang="en-GB" i="1" dirty="0"/>
              <a:t>in connection with the goods or services </a:t>
            </a:r>
            <a:r>
              <a:rPr lang="en-GB" i="1" dirty="0" smtClean="0"/>
              <a:t>in respect </a:t>
            </a:r>
            <a:r>
              <a:rPr lang="en-GB" i="1" dirty="0"/>
              <a:t>of which it is registered and which he cites as </a:t>
            </a:r>
            <a:r>
              <a:rPr lang="en-GB" i="1" dirty="0" smtClean="0"/>
              <a:t>justification for </a:t>
            </a:r>
            <a:r>
              <a:rPr lang="en-GB" i="1" dirty="0"/>
              <a:t>his opposition, or that there are proper reasons for non-use</a:t>
            </a:r>
            <a:r>
              <a:rPr lang="en-GB" i="1" dirty="0" smtClean="0"/>
              <a:t>, provided </a:t>
            </a:r>
            <a:r>
              <a:rPr lang="en-GB" i="1" dirty="0"/>
              <a:t>the earlier Community trade mark has at that date </a:t>
            </a:r>
            <a:r>
              <a:rPr lang="en-GB" i="1" dirty="0" smtClean="0"/>
              <a:t>been registered </a:t>
            </a:r>
            <a:r>
              <a:rPr lang="en-GB" i="1" dirty="0"/>
              <a:t>for not less than five years. </a:t>
            </a:r>
            <a:r>
              <a:rPr lang="en-GB" i="1" dirty="0" smtClean="0"/>
              <a:t>In </a:t>
            </a:r>
            <a:r>
              <a:rPr lang="en-GB" i="1" dirty="0"/>
              <a:t>the absence of proof </a:t>
            </a:r>
            <a:r>
              <a:rPr lang="en-GB" i="1" dirty="0" smtClean="0"/>
              <a:t>to this </a:t>
            </a:r>
            <a:r>
              <a:rPr lang="en-GB" i="1" dirty="0"/>
              <a:t>effect, the opposition shall be rejected. If the </a:t>
            </a:r>
            <a:r>
              <a:rPr lang="en-GB" i="1" dirty="0" smtClean="0"/>
              <a:t>earlier Community </a:t>
            </a:r>
            <a:r>
              <a:rPr lang="en-GB" i="1" dirty="0"/>
              <a:t>trade mark has been used in relation to part </a:t>
            </a:r>
            <a:r>
              <a:rPr lang="en-GB" i="1" dirty="0" smtClean="0"/>
              <a:t>only of </a:t>
            </a:r>
            <a:r>
              <a:rPr lang="en-GB" i="1" dirty="0"/>
              <a:t>the goods or services for which it is registered it shall, for </a:t>
            </a:r>
            <a:r>
              <a:rPr lang="en-GB" i="1" dirty="0" smtClean="0"/>
              <a:t>the purposes </a:t>
            </a:r>
            <a:r>
              <a:rPr lang="en-GB" i="1" dirty="0"/>
              <a:t>of the examination of the opposition, be deemed to </a:t>
            </a:r>
            <a:r>
              <a:rPr lang="en-GB" i="1" dirty="0" smtClean="0"/>
              <a:t>be registered </a:t>
            </a:r>
            <a:r>
              <a:rPr lang="en-GB" i="1" dirty="0"/>
              <a:t>in respect only of that part of the goods or services</a:t>
            </a:r>
            <a:r>
              <a:rPr lang="en-GB" i="1" dirty="0" smtClean="0"/>
              <a:t>.</a:t>
            </a:r>
          </a:p>
          <a:p>
            <a:pPr marL="0" indent="0" algn="just">
              <a:buNone/>
            </a:pPr>
            <a:endParaRPr lang="en-GB" i="1" dirty="0" smtClean="0"/>
          </a:p>
          <a:p>
            <a:pPr marL="0" indent="0" algn="just">
              <a:buNone/>
            </a:pPr>
            <a:r>
              <a:rPr lang="en-GB" i="1" dirty="0" smtClean="0"/>
              <a:t>Art. 42(3) CTMR</a:t>
            </a:r>
          </a:p>
          <a:p>
            <a:pPr marL="0" indent="0" algn="just">
              <a:buNone/>
            </a:pPr>
            <a:r>
              <a:rPr lang="en-GB" i="1" dirty="0" smtClean="0"/>
              <a:t>Paragraph </a:t>
            </a:r>
            <a:r>
              <a:rPr lang="en-GB" i="1" dirty="0"/>
              <a:t>2 shall apply to earlier national trade </a:t>
            </a:r>
            <a:r>
              <a:rPr lang="en-GB" i="1" dirty="0" smtClean="0"/>
              <a:t>marks referred </a:t>
            </a:r>
            <a:r>
              <a:rPr lang="en-GB" i="1" dirty="0"/>
              <a:t>to in Article 8(2)(a), by substituting use in the </a:t>
            </a:r>
            <a:r>
              <a:rPr lang="en-GB" i="1" dirty="0" smtClean="0"/>
              <a:t>Member State </a:t>
            </a:r>
            <a:r>
              <a:rPr lang="en-GB" i="1" dirty="0"/>
              <a:t>in which the earlier national trade mark is protected for </a:t>
            </a:r>
            <a:r>
              <a:rPr lang="en-GB" i="1" dirty="0" smtClean="0"/>
              <a:t>use in </a:t>
            </a:r>
            <a:r>
              <a:rPr lang="en-GB" i="1" dirty="0"/>
              <a:t>the </a:t>
            </a:r>
            <a:r>
              <a:rPr lang="en-GB" i="1" dirty="0" smtClean="0"/>
              <a:t>Community.</a:t>
            </a: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990310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124744"/>
            <a:ext cx="8784976" cy="5472608"/>
          </a:xfrm>
        </p:spPr>
        <p:txBody>
          <a:bodyPr>
            <a:normAutofit fontScale="70000" lnSpcReduction="20000"/>
          </a:bodyPr>
          <a:lstStyle/>
          <a:p>
            <a:pPr>
              <a:buNone/>
            </a:pPr>
            <a:r>
              <a:rPr lang="en-GB" i="1" dirty="0" smtClean="0"/>
              <a:t>Art. 10 TMD:</a:t>
            </a:r>
            <a:endParaRPr lang="en-GB" dirty="0" smtClean="0"/>
          </a:p>
          <a:p>
            <a:pPr algn="just">
              <a:buNone/>
            </a:pPr>
            <a:r>
              <a:rPr lang="en-GB" dirty="0" smtClean="0"/>
              <a:t>	‘If, within a period of five years following the date of the completion of the registration procedure, the proprietor has not put the trade mark to </a:t>
            </a:r>
            <a:r>
              <a:rPr lang="en-GB" b="1" dirty="0" smtClean="0"/>
              <a:t>genuine use in the Member State </a:t>
            </a:r>
            <a:r>
              <a:rPr lang="en-GB" dirty="0" smtClean="0"/>
              <a:t>in connection with the goods or services in respect of which it is registered, or if such use has been suspended during an uninterrupted period of five years, the trade mark shall be subject to the sanctions provided for in this Directive, unless there are proper reasons for non-use.</a:t>
            </a:r>
          </a:p>
          <a:p>
            <a:pPr algn="just">
              <a:buNone/>
            </a:pPr>
            <a:r>
              <a:rPr lang="en-GB" dirty="0" smtClean="0"/>
              <a:t>The following shall also constitute use within the meaning of the first subparagraph:</a:t>
            </a:r>
          </a:p>
          <a:p>
            <a:pPr algn="just">
              <a:buNone/>
            </a:pPr>
            <a:r>
              <a:rPr lang="en-GB" dirty="0" smtClean="0"/>
              <a:t>	(a) use of the trade mark in a </a:t>
            </a:r>
            <a:r>
              <a:rPr lang="en-GB" b="1" dirty="0" smtClean="0"/>
              <a:t>form differing in elements which do not alter the distinctive character of the mark </a:t>
            </a:r>
            <a:r>
              <a:rPr lang="en-GB" dirty="0" smtClean="0"/>
              <a:t>in the form in which it was registered;</a:t>
            </a:r>
          </a:p>
          <a:p>
            <a:pPr algn="just">
              <a:buNone/>
            </a:pPr>
            <a:r>
              <a:rPr lang="en-GB" dirty="0" smtClean="0"/>
              <a:t>	(b) affixing of the trade mark to goods or to the packaging thereof in the Member State concerned solely for export purposes.</a:t>
            </a:r>
          </a:p>
          <a:p>
            <a:pPr algn="just">
              <a:buNone/>
            </a:pPr>
            <a:endParaRPr lang="en-GB" i="1" dirty="0" smtClean="0"/>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lstStyle/>
          <a:p>
            <a:pPr>
              <a:buFont typeface="Wingdings" panose="05000000000000000000" pitchFamily="2" charset="2"/>
              <a:buChar char="ü"/>
            </a:pPr>
            <a:r>
              <a:rPr lang="en-GB" i="1" dirty="0" smtClean="0"/>
              <a:t>International Sources</a:t>
            </a:r>
          </a:p>
          <a:p>
            <a:pPr>
              <a:buFont typeface="Wingdings" panose="05000000000000000000" pitchFamily="2" charset="2"/>
              <a:buChar char="ü"/>
            </a:pPr>
            <a:r>
              <a:rPr lang="en-GB" i="1" dirty="0" smtClean="0"/>
              <a:t>Art.5(1) and (2) of Paris Convention 1883</a:t>
            </a:r>
          </a:p>
          <a:p>
            <a:pPr>
              <a:buFont typeface="Wingdings" panose="05000000000000000000" pitchFamily="2" charset="2"/>
              <a:buChar char="ü"/>
            </a:pPr>
            <a:r>
              <a:rPr lang="en-GB" i="1" dirty="0" smtClean="0"/>
              <a:t>Countries of the Union may require use of the registered mark and, in the absence of it, may order cancellation but only after a reasonable period and only if no reason for non-use are offered;</a:t>
            </a:r>
          </a:p>
          <a:p>
            <a:pPr>
              <a:buFont typeface="Wingdings" panose="05000000000000000000" pitchFamily="2" charset="2"/>
              <a:buChar char="ü"/>
            </a:pP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1336472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79512" y="1268760"/>
            <a:ext cx="8507288" cy="5256584"/>
          </a:xfrm>
        </p:spPr>
        <p:txBody>
          <a:bodyPr>
            <a:normAutofit fontScale="70000" lnSpcReduction="20000"/>
          </a:bodyPr>
          <a:lstStyle/>
          <a:p>
            <a:pPr marL="0" indent="0" algn="ctr">
              <a:buNone/>
            </a:pPr>
            <a:r>
              <a:rPr lang="en-GB" b="1" i="1" dirty="0" smtClean="0"/>
              <a:t>General Principles</a:t>
            </a:r>
          </a:p>
          <a:p>
            <a:pPr algn="just">
              <a:buFont typeface="Wingdings" panose="05000000000000000000" pitchFamily="2" charset="2"/>
              <a:buChar char="ü"/>
            </a:pPr>
            <a:r>
              <a:rPr lang="en-GB" i="1" dirty="0" smtClean="0"/>
              <a:t>There’s no de </a:t>
            </a:r>
            <a:r>
              <a:rPr lang="en-GB" i="1" dirty="0" err="1" smtClean="0"/>
              <a:t>minimis</a:t>
            </a:r>
            <a:r>
              <a:rPr lang="en-GB" i="1" dirty="0" smtClean="0"/>
              <a:t> rule applicable to the territorial scope of the use (Leno </a:t>
            </a:r>
            <a:r>
              <a:rPr lang="en-GB" i="1" dirty="0" err="1" smtClean="0"/>
              <a:t>Merken</a:t>
            </a:r>
            <a:r>
              <a:rPr lang="en-GB" i="1" dirty="0" smtClean="0"/>
              <a:t>);</a:t>
            </a:r>
          </a:p>
          <a:p>
            <a:pPr algn="just">
              <a:buFont typeface="Wingdings" panose="05000000000000000000" pitchFamily="2" charset="2"/>
              <a:buChar char="ü"/>
            </a:pPr>
            <a:r>
              <a:rPr lang="en-GB" dirty="0"/>
              <a:t>the territorial borders of the </a:t>
            </a:r>
            <a:r>
              <a:rPr lang="en-GB" dirty="0" smtClean="0"/>
              <a:t>MSs should </a:t>
            </a:r>
            <a:r>
              <a:rPr lang="en-GB" dirty="0"/>
              <a:t>be disregarded in the assessment of whether a trade mark has been put to ‘genuine use in the Community</a:t>
            </a:r>
            <a:r>
              <a:rPr lang="en-GB" dirty="0" smtClean="0"/>
              <a:t>’ (Leno </a:t>
            </a:r>
            <a:r>
              <a:rPr lang="en-GB" dirty="0" err="1" smtClean="0"/>
              <a:t>Merken</a:t>
            </a:r>
            <a:r>
              <a:rPr lang="en-GB" dirty="0" smtClean="0"/>
              <a:t>);</a:t>
            </a:r>
          </a:p>
          <a:p>
            <a:pPr algn="just">
              <a:buFont typeface="Wingdings" panose="05000000000000000000" pitchFamily="2" charset="2"/>
              <a:buChar char="ü"/>
            </a:pPr>
            <a:r>
              <a:rPr lang="en-GB" dirty="0"/>
              <a:t>W</a:t>
            </a:r>
            <a:r>
              <a:rPr lang="en-GB" dirty="0" smtClean="0"/>
              <a:t>hilst </a:t>
            </a:r>
            <a:r>
              <a:rPr lang="en-GB" dirty="0"/>
              <a:t>it is reasonable to expect that a Community trade mark should be used in a larger area than a national mark, it is not necessary that the mark should be used in an extensive geographic area for the use to be deemed genuine</a:t>
            </a:r>
            <a:r>
              <a:rPr lang="en-GB" dirty="0" smtClean="0"/>
              <a:t> (Leno </a:t>
            </a:r>
            <a:r>
              <a:rPr lang="en-GB" dirty="0" err="1" smtClean="0"/>
              <a:t>Merken</a:t>
            </a:r>
            <a:r>
              <a:rPr lang="en-GB" dirty="0" smtClean="0"/>
              <a:t>)</a:t>
            </a:r>
          </a:p>
          <a:p>
            <a:pPr algn="just">
              <a:buFont typeface="Wingdings" panose="05000000000000000000" pitchFamily="2" charset="2"/>
              <a:buChar char="ü"/>
            </a:pPr>
            <a:r>
              <a:rPr lang="en-GB" i="1" dirty="0" smtClean="0"/>
              <a:t>The use must accord with the essential function of the mark and for the purpose of creating an outlet for the goods in question. </a:t>
            </a:r>
          </a:p>
          <a:p>
            <a:pPr algn="just">
              <a:buFont typeface="Wingdings" panose="05000000000000000000" pitchFamily="2" charset="2"/>
              <a:buChar char="ü"/>
            </a:pPr>
            <a:r>
              <a:rPr lang="en-GB" i="1" dirty="0" smtClean="0"/>
              <a:t>The concept of genuine use of a CMT in the EU is exhaustively and exclusively governed by EU law (BASKAYA);</a:t>
            </a:r>
          </a:p>
          <a:p>
            <a:pPr algn="just">
              <a:buFont typeface="Wingdings" panose="05000000000000000000" pitchFamily="2" charset="2"/>
              <a:buChar char="ü"/>
            </a:pPr>
            <a:r>
              <a:rPr lang="en-GB" i="1" dirty="0" smtClean="0"/>
              <a:t>Genuine use is governed by the principle of unitary character of a CTM, namely uniform protection with effects in the entire area of the Community. This principle is however not absolute (BASKAYA)</a:t>
            </a:r>
            <a:endParaRPr lang="en-GB" i="1" dirty="0"/>
          </a:p>
        </p:txBody>
      </p:sp>
      <p:grpSp>
        <p:nvGrpSpPr>
          <p:cNvPr id="2" name="Group 3"/>
          <p:cNvGrpSpPr>
            <a:grpSpLocks/>
          </p:cNvGrpSpPr>
          <p:nvPr/>
        </p:nvGrpSpPr>
        <p:grpSpPr bwMode="auto">
          <a:xfrm>
            <a:off x="76200" y="76200"/>
            <a:ext cx="8960297" cy="904875"/>
            <a:chOff x="48" y="48"/>
            <a:chExt cx="5480" cy="570"/>
          </a:xfrm>
        </p:grpSpPr>
        <p:sp>
          <p:nvSpPr>
            <p:cNvPr id="8" name="Rectangle 4"/>
            <p:cNvSpPr>
              <a:spLocks noChangeArrowheads="1"/>
            </p:cNvSpPr>
            <p:nvPr/>
          </p:nvSpPr>
          <p:spPr bwMode="ltGray">
            <a:xfrm>
              <a:off x="48" y="48"/>
              <a:ext cx="5480" cy="570"/>
            </a:xfrm>
            <a:prstGeom prst="rect">
              <a:avLst/>
            </a:prstGeom>
            <a:solidFill>
              <a:srgbClr val="00502F"/>
            </a:solidFill>
            <a:ln w="9525">
              <a:noFill/>
              <a:miter lim="800000"/>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8D010F"/>
                </a:solidFill>
                <a:effectLst/>
                <a:uLnTx/>
                <a:uFillTx/>
                <a:latin typeface="Times" pitchFamily="18" charset="0"/>
                <a:ea typeface="+mn-ea"/>
                <a:cs typeface="+mn-cs"/>
              </a:endParaRPr>
            </a:p>
          </p:txBody>
        </p:sp>
        <p:pic>
          <p:nvPicPr>
            <p:cNvPr id="9" name="Picture 5" descr="LeedsUniWhite"/>
            <p:cNvPicPr>
              <a:picLocks noChangeAspect="1" noChangeArrowheads="1"/>
            </p:cNvPicPr>
            <p:nvPr/>
          </p:nvPicPr>
          <p:blipFill>
            <a:blip r:embed="rId2" cstate="print"/>
            <a:srcRect/>
            <a:stretch>
              <a:fillRect/>
            </a:stretch>
          </p:blipFill>
          <p:spPr bwMode="ltGray">
            <a:xfrm>
              <a:off x="4075" y="115"/>
              <a:ext cx="1286" cy="367"/>
            </a:xfrm>
            <a:prstGeom prst="rect">
              <a:avLst/>
            </a:prstGeom>
            <a:solidFill>
              <a:srgbClr val="00502F"/>
            </a:solidFill>
          </p:spPr>
        </p:pic>
      </p:grpSp>
    </p:spTree>
    <p:extLst>
      <p:ext uri="{BB962C8B-B14F-4D97-AF65-F5344CB8AC3E}">
        <p14:creationId xmlns="" xmlns:p14="http://schemas.microsoft.com/office/powerpoint/2010/main" val="1990310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6699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6699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1194</TotalTime>
  <Words>3061</Words>
  <Application>Microsoft Office PowerPoint</Application>
  <PresentationFormat>On-screen Show (4:3)</PresentationFormat>
  <Paragraphs>137</Paragraphs>
  <Slides>37</Slides>
  <Notes>0</Notes>
  <HiddenSlides>0</HiddenSlides>
  <MMClips>0</MMClips>
  <ScaleCrop>false</ScaleCrop>
  <HeadingPairs>
    <vt:vector size="4" baseType="variant">
      <vt:variant>
        <vt:lpstr>Theme</vt:lpstr>
      </vt:variant>
      <vt:variant>
        <vt:i4>4</vt:i4>
      </vt:variant>
      <vt:variant>
        <vt:lpstr>Slide Titles</vt:lpstr>
      </vt:variant>
      <vt:variant>
        <vt:i4>37</vt:i4>
      </vt:variant>
    </vt:vector>
  </HeadingPairs>
  <TitlesOfParts>
    <vt:vector size="41" baseType="lpstr">
      <vt:lpstr>Blank</vt:lpstr>
      <vt:lpstr>Default Design</vt:lpstr>
      <vt:lpstr>1_Blank</vt:lpstr>
      <vt:lpstr>2_Blank</vt:lpstr>
      <vt:lpstr>Dr CESAR RAMIREZ-MONTES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University of Leeds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CESAR RAMIREZ-MONTES</dc:title>
  <dc:creator>lawcjrm</dc:creator>
  <cp:lastModifiedBy>lawuser</cp:lastModifiedBy>
  <cp:revision>79</cp:revision>
  <dcterms:created xsi:type="dcterms:W3CDTF">2014-10-29T11:37:43Z</dcterms:created>
  <dcterms:modified xsi:type="dcterms:W3CDTF">2014-10-31T10:04:22Z</dcterms:modified>
</cp:coreProperties>
</file>