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99" r:id="rId3"/>
    <p:sldId id="300" r:id="rId4"/>
    <p:sldId id="315" r:id="rId5"/>
    <p:sldId id="319" r:id="rId6"/>
    <p:sldId id="302" r:id="rId7"/>
    <p:sldId id="326" r:id="rId8"/>
    <p:sldId id="305" r:id="rId9"/>
    <p:sldId id="309" r:id="rId10"/>
    <p:sldId id="322" r:id="rId11"/>
    <p:sldId id="327" r:id="rId12"/>
    <p:sldId id="303" r:id="rId13"/>
    <p:sldId id="308" r:id="rId14"/>
    <p:sldId id="320" r:id="rId15"/>
    <p:sldId id="321" r:id="rId16"/>
    <p:sldId id="310" r:id="rId17"/>
    <p:sldId id="312" r:id="rId18"/>
    <p:sldId id="314" r:id="rId19"/>
    <p:sldId id="318" r:id="rId20"/>
    <p:sldId id="328" r:id="rId21"/>
    <p:sldId id="31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02" autoAdjust="0"/>
    <p:restoredTop sz="94660"/>
  </p:normalViewPr>
  <p:slideViewPr>
    <p:cSldViewPr>
      <p:cViewPr varScale="1">
        <p:scale>
          <a:sx n="49" d="100"/>
          <a:sy n="49" d="100"/>
        </p:scale>
        <p:origin x="-1188"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51B3811-D004-459A-A6E5-299BE2376C5E}" type="datetimeFigureOut">
              <a:rPr lang="en-GB" smtClean="0"/>
              <a:t>28/10/2014</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F05E2AE-E4B5-47FB-9643-10C7E9B496D7}"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51B3811-D004-459A-A6E5-299BE2376C5E}" type="datetimeFigureOut">
              <a:rPr lang="en-GB" smtClean="0"/>
              <a:t>28/10/2014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05E2AE-E4B5-47FB-9643-10C7E9B496D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51B3811-D004-459A-A6E5-299BE2376C5E}" type="datetimeFigureOut">
              <a:rPr lang="en-GB" smtClean="0"/>
              <a:t>28/10/2014</a:t>
            </a:fld>
            <a:endParaRPr lang="en-GB"/>
          </a:p>
        </p:txBody>
      </p:sp>
      <p:sp>
        <p:nvSpPr>
          <p:cNvPr id="5" name="Footer Placeholder 4"/>
          <p:cNvSpPr>
            <a:spLocks noGrp="1"/>
          </p:cNvSpPr>
          <p:nvPr>
            <p:ph type="ftr" sz="quarter" idx="11"/>
          </p:nvPr>
        </p:nvSpPr>
        <p:spPr>
          <a:xfrm>
            <a:off x="457201" y="6248207"/>
            <a:ext cx="5573483" cy="365125"/>
          </a:xfrm>
        </p:spPr>
        <p:txBody>
          <a:bodyPr/>
          <a:lstStyle/>
          <a:p>
            <a:endParaRPr lang="en-GB"/>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F05E2AE-E4B5-47FB-9643-10C7E9B496D7}"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51B3811-D004-459A-A6E5-299BE2376C5E}" type="datetimeFigureOut">
              <a:rPr lang="en-GB" smtClean="0"/>
              <a:t>28/10/2014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F05E2AE-E4B5-47FB-9643-10C7E9B496D7}" type="slidenum">
              <a:rPr lang="en-GB" smtClean="0"/>
              <a:t>‹#›</a:t>
            </a:fld>
            <a:endParaRPr lang="en-GB"/>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51B3811-D004-459A-A6E5-299BE2376C5E}" type="datetimeFigureOut">
              <a:rPr lang="en-GB" smtClean="0"/>
              <a:t>28/10/2014</a:t>
            </a:fld>
            <a:endParaRPr lang="en-GB"/>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F05E2AE-E4B5-47FB-9643-10C7E9B496D7}" type="slidenum">
              <a:rPr lang="en-GB" smtClean="0"/>
              <a:t>‹#›</a:t>
            </a:fld>
            <a:endParaRPr lang="en-GB"/>
          </a:p>
        </p:txBody>
      </p:sp>
      <p:sp>
        <p:nvSpPr>
          <p:cNvPr id="14" name="Footer Placeholder 13"/>
          <p:cNvSpPr>
            <a:spLocks noGrp="1"/>
          </p:cNvSpPr>
          <p:nvPr>
            <p:ph type="ftr" sz="quarter" idx="12"/>
          </p:nvPr>
        </p:nvSpPr>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51B3811-D004-459A-A6E5-299BE2376C5E}" type="datetimeFigureOut">
              <a:rPr lang="en-GB" smtClean="0"/>
              <a:t>28/10/2014</a:t>
            </a:fld>
            <a:endParaRPr lang="en-GB"/>
          </a:p>
        </p:txBody>
      </p:sp>
      <p:sp>
        <p:nvSpPr>
          <p:cNvPr id="10" name="Slide Number Placeholder 9"/>
          <p:cNvSpPr>
            <a:spLocks noGrp="1"/>
          </p:cNvSpPr>
          <p:nvPr>
            <p:ph type="sldNum" sz="quarter" idx="16"/>
          </p:nvPr>
        </p:nvSpPr>
        <p:spPr/>
        <p:txBody>
          <a:bodyPr rtlCol="0"/>
          <a:lstStyle/>
          <a:p>
            <a:fld id="{8F05E2AE-E4B5-47FB-9643-10C7E9B496D7}" type="slidenum">
              <a:rPr lang="en-GB" smtClean="0"/>
              <a:t>‹#›</a:t>
            </a:fld>
            <a:endParaRPr lang="en-GB"/>
          </a:p>
        </p:txBody>
      </p:sp>
      <p:sp>
        <p:nvSpPr>
          <p:cNvPr id="12" name="Footer Placeholder 11"/>
          <p:cNvSpPr>
            <a:spLocks noGrp="1"/>
          </p:cNvSpPr>
          <p:nvPr>
            <p:ph type="ftr" sz="quarter" idx="17"/>
          </p:nvPr>
        </p:nvSpPr>
        <p:spPr/>
        <p:txBody>
          <a:bodyPr rtlCol="0"/>
          <a:lstStyle/>
          <a:p>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51B3811-D004-459A-A6E5-299BE2376C5E}" type="datetimeFigureOut">
              <a:rPr lang="en-GB" smtClean="0"/>
              <a:t>28/10/2014</a:t>
            </a:fld>
            <a:endParaRPr lang="en-GB"/>
          </a:p>
        </p:txBody>
      </p:sp>
      <p:sp>
        <p:nvSpPr>
          <p:cNvPr id="12" name="Slide Number Placeholder 11"/>
          <p:cNvSpPr>
            <a:spLocks noGrp="1"/>
          </p:cNvSpPr>
          <p:nvPr>
            <p:ph type="sldNum" sz="quarter" idx="16"/>
          </p:nvPr>
        </p:nvSpPr>
        <p:spPr/>
        <p:txBody>
          <a:bodyPr rtlCol="0"/>
          <a:lstStyle/>
          <a:p>
            <a:fld id="{8F05E2AE-E4B5-47FB-9643-10C7E9B496D7}" type="slidenum">
              <a:rPr lang="en-GB" smtClean="0"/>
              <a:t>‹#›</a:t>
            </a:fld>
            <a:endParaRPr lang="en-GB"/>
          </a:p>
        </p:txBody>
      </p:sp>
      <p:sp>
        <p:nvSpPr>
          <p:cNvPr id="14" name="Footer Placeholder 13"/>
          <p:cNvSpPr>
            <a:spLocks noGrp="1"/>
          </p:cNvSpPr>
          <p:nvPr>
            <p:ph type="ftr" sz="quarter" idx="17"/>
          </p:nvPr>
        </p:nvSpPr>
        <p:spPr/>
        <p:txBody>
          <a:bodyPr rtlCol="0"/>
          <a:lstStyle/>
          <a:p>
            <a:endParaRPr lang="en-GB"/>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51B3811-D004-459A-A6E5-299BE2376C5E}" type="datetimeFigureOut">
              <a:rPr lang="en-GB" smtClean="0"/>
              <a:t>28/10/2014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F05E2AE-E4B5-47FB-9643-10C7E9B496D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1B3811-D004-459A-A6E5-299BE2376C5E}" type="datetimeFigureOut">
              <a:rPr lang="en-GB" smtClean="0"/>
              <a:t>28/10/2014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F05E2AE-E4B5-47FB-9643-10C7E9B496D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1B3811-D004-459A-A6E5-299BE2376C5E}" type="datetimeFigureOut">
              <a:rPr lang="en-GB" smtClean="0"/>
              <a:t>28/10/2014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F05E2AE-E4B5-47FB-9643-10C7E9B496D7}" type="slidenum">
              <a:rPr lang="en-GB" smtClean="0"/>
              <a:t>‹#›</a:t>
            </a:fld>
            <a:endParaRPr lang="en-GB"/>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51B3811-D004-459A-A6E5-299BE2376C5E}" type="datetimeFigureOut">
              <a:rPr lang="en-GB" smtClean="0"/>
              <a:t>28/10/2014</a:t>
            </a:fld>
            <a:endParaRPr lang="en-GB"/>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F05E2AE-E4B5-47FB-9643-10C7E9B496D7}" type="slidenum">
              <a:rPr lang="en-GB" smtClean="0"/>
              <a:t>‹#›</a:t>
            </a:fld>
            <a:endParaRPr lang="en-GB"/>
          </a:p>
        </p:txBody>
      </p:sp>
      <p:sp>
        <p:nvSpPr>
          <p:cNvPr id="14" name="Footer Placeholder 13"/>
          <p:cNvSpPr>
            <a:spLocks noGrp="1"/>
          </p:cNvSpPr>
          <p:nvPr>
            <p:ph type="ftr" sz="quarter" idx="12"/>
          </p:nvPr>
        </p:nvSpPr>
        <p:spPr>
          <a:xfrm>
            <a:off x="1600200" y="6248206"/>
            <a:ext cx="4572000" cy="365125"/>
          </a:xfrm>
        </p:spPr>
        <p:txBody>
          <a:bodyPr rtlCol="0"/>
          <a:lstStyle/>
          <a:p>
            <a:endParaRPr lang="en-GB"/>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51B3811-D004-459A-A6E5-299BE2376C5E}" type="datetimeFigureOut">
              <a:rPr lang="en-GB" smtClean="0"/>
              <a:t>28/10/2014</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F05E2AE-E4B5-47FB-9643-10C7E9B496D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sz="3600" dirty="0" smtClean="0"/>
              <a:t>Trade Marks and the Free Movement of Goods in Europe: In Search of an Ever Closer Accommodation</a:t>
            </a:r>
            <a:endParaRPr lang="en-GB" sz="3600" dirty="0"/>
          </a:p>
        </p:txBody>
      </p:sp>
      <p:sp>
        <p:nvSpPr>
          <p:cNvPr id="3" name="Subtitle 2"/>
          <p:cNvSpPr>
            <a:spLocks noGrp="1"/>
          </p:cNvSpPr>
          <p:nvPr>
            <p:ph type="subTitle" idx="1"/>
          </p:nvPr>
        </p:nvSpPr>
        <p:spPr>
          <a:xfrm>
            <a:off x="2483768" y="6117465"/>
            <a:ext cx="6552728" cy="551895"/>
          </a:xfrm>
        </p:spPr>
        <p:txBody>
          <a:bodyPr>
            <a:normAutofit/>
          </a:bodyPr>
          <a:lstStyle/>
          <a:p>
            <a:r>
              <a:rPr lang="en-GB" dirty="0" smtClean="0"/>
              <a:t>Lionel </a:t>
            </a:r>
            <a:r>
              <a:rPr lang="en-GB" dirty="0" err="1" smtClean="0"/>
              <a:t>Bently</a:t>
            </a:r>
            <a:r>
              <a:rPr lang="en-GB" dirty="0"/>
              <a:t> </a:t>
            </a:r>
            <a:r>
              <a:rPr lang="en-GB" dirty="0" smtClean="0"/>
              <a:t>(University of Cambridge)</a:t>
            </a:r>
            <a:endParaRPr lang="en-GB" dirty="0"/>
          </a:p>
        </p:txBody>
      </p:sp>
    </p:spTree>
    <p:extLst>
      <p:ext uri="{BB962C8B-B14F-4D97-AF65-F5344CB8AC3E}">
        <p14:creationId xmlns:p14="http://schemas.microsoft.com/office/powerpoint/2010/main" val="5146709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200" dirty="0" smtClean="0"/>
              <a:t>Proposal I: </a:t>
            </a:r>
            <a:r>
              <a:rPr lang="en-GB" sz="3200" dirty="0" smtClean="0"/>
              <a:t>Commission Proposal to Apply Community Standards to Absolute Grounds</a:t>
            </a:r>
            <a:endParaRPr lang="en-GB" sz="3200" dirty="0"/>
          </a:p>
        </p:txBody>
      </p:sp>
      <p:sp>
        <p:nvSpPr>
          <p:cNvPr id="3" name="Content Placeholder 2"/>
          <p:cNvSpPr>
            <a:spLocks noGrp="1"/>
          </p:cNvSpPr>
          <p:nvPr>
            <p:ph sz="quarter" idx="1"/>
          </p:nvPr>
        </p:nvSpPr>
        <p:spPr/>
        <p:txBody>
          <a:bodyPr>
            <a:normAutofit lnSpcReduction="10000"/>
          </a:bodyPr>
          <a:lstStyle/>
          <a:p>
            <a:r>
              <a:rPr lang="en-GB" dirty="0" smtClean="0"/>
              <a:t>So, as under CTM, a </a:t>
            </a:r>
            <a:r>
              <a:rPr lang="en-GB" dirty="0" smtClean="0"/>
              <a:t>sign which is descriptive in any MS should not be </a:t>
            </a:r>
            <a:r>
              <a:rPr lang="en-GB" dirty="0" smtClean="0"/>
              <a:t>registered; equally if immoral in one MS</a:t>
            </a:r>
            <a:endParaRPr lang="en-GB" dirty="0" smtClean="0"/>
          </a:p>
          <a:p>
            <a:r>
              <a:rPr lang="en-GB" dirty="0" smtClean="0"/>
              <a:t>EP rejected: </a:t>
            </a:r>
            <a:r>
              <a:rPr lang="en-GB" dirty="0" smtClean="0"/>
              <a:t>“It </a:t>
            </a:r>
            <a:r>
              <a:rPr lang="en-GB" dirty="0"/>
              <a:t>would be disproportionate and practically unworkable to require national offices to examine absolute grounds for refusal in all national jurisdictions and languages of the Union. It would further be contrary to the principle of territoriality of </a:t>
            </a:r>
            <a:r>
              <a:rPr lang="en-GB" dirty="0" smtClean="0"/>
              <a:t>rights…”</a:t>
            </a:r>
            <a:endParaRPr lang="en-GB" dirty="0" smtClean="0"/>
          </a:p>
          <a:p>
            <a:r>
              <a:rPr lang="en-GB" dirty="0" smtClean="0"/>
              <a:t>Other, better reasons.</a:t>
            </a:r>
            <a:endParaRPr lang="en-GB" dirty="0" smtClean="0"/>
          </a:p>
          <a:p>
            <a:endParaRPr lang="en-GB" dirty="0"/>
          </a:p>
        </p:txBody>
      </p:sp>
    </p:spTree>
    <p:extLst>
      <p:ext uri="{BB962C8B-B14F-4D97-AF65-F5344CB8AC3E}">
        <p14:creationId xmlns:p14="http://schemas.microsoft.com/office/powerpoint/2010/main" val="125830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Proposal ii: Interpret Directive more strictly</a:t>
            </a:r>
            <a:endParaRPr lang="en-GB" sz="3600" dirty="0"/>
          </a:p>
        </p:txBody>
      </p:sp>
      <p:sp>
        <p:nvSpPr>
          <p:cNvPr id="3" name="Content Placeholder 2"/>
          <p:cNvSpPr>
            <a:spLocks noGrp="1"/>
          </p:cNvSpPr>
          <p:nvPr>
            <p:ph sz="quarter" idx="1"/>
          </p:nvPr>
        </p:nvSpPr>
        <p:spPr>
          <a:xfrm>
            <a:off x="395536" y="1600200"/>
            <a:ext cx="8370512" cy="4853136"/>
          </a:xfrm>
        </p:spPr>
        <p:txBody>
          <a:bodyPr>
            <a:normAutofit lnSpcReduction="10000"/>
          </a:bodyPr>
          <a:lstStyle/>
          <a:p>
            <a:r>
              <a:rPr lang="en-GB" i="1" dirty="0" smtClean="0"/>
              <a:t>Bristol Myers Squibb</a:t>
            </a:r>
            <a:r>
              <a:rPr lang="en-GB" dirty="0" smtClean="0"/>
              <a:t>, [27]: </a:t>
            </a:r>
            <a:r>
              <a:rPr lang="en-GB" dirty="0"/>
              <a:t>‘the [Trade Marks] directive must be interpreted in the light of the rules on the free movement of goods and in particular Article 36</a:t>
            </a:r>
            <a:r>
              <a:rPr lang="en-GB" dirty="0" smtClean="0"/>
              <a:t>’</a:t>
            </a:r>
          </a:p>
          <a:p>
            <a:r>
              <a:rPr lang="en-GB" dirty="0" smtClean="0"/>
              <a:t>Implications for: ‘average consumer’, ‘descriptiveness’, ‘confusion’, ‘due cause’?</a:t>
            </a:r>
          </a:p>
          <a:p>
            <a:r>
              <a:rPr lang="en-GB" dirty="0" smtClean="0"/>
              <a:t>But in practice ECJ has rarely focussed on FMG</a:t>
            </a:r>
          </a:p>
          <a:p>
            <a:r>
              <a:rPr lang="en-GB" dirty="0"/>
              <a:t>Case C-63/97 </a:t>
            </a:r>
            <a:r>
              <a:rPr lang="en-GB" i="1" dirty="0"/>
              <a:t>BMW</a:t>
            </a:r>
            <a:r>
              <a:rPr lang="en-GB" dirty="0"/>
              <a:t> [1999] ECR I-905, [</a:t>
            </a:r>
            <a:r>
              <a:rPr lang="en-GB" dirty="0" smtClean="0"/>
              <a:t>62]: Article </a:t>
            </a:r>
            <a:r>
              <a:rPr lang="en-GB" dirty="0"/>
              <a:t>6 of the Directive ‘seeks to reconcile the fundamental interests of trade-mark protection with those of free movement of goods.’</a:t>
            </a:r>
            <a:endParaRPr lang="en-GB" dirty="0"/>
          </a:p>
        </p:txBody>
      </p:sp>
    </p:spTree>
    <p:extLst>
      <p:ext uri="{BB962C8B-B14F-4D97-AF65-F5344CB8AC3E}">
        <p14:creationId xmlns:p14="http://schemas.microsoft.com/office/powerpoint/2010/main" val="42581099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Proposal </a:t>
            </a:r>
            <a:r>
              <a:rPr lang="en-GB" dirty="0" smtClean="0"/>
              <a:t>iii: </a:t>
            </a:r>
            <a:r>
              <a:rPr lang="en-GB" dirty="0"/>
              <a:t>The “Country of Origin” </a:t>
            </a:r>
            <a:r>
              <a:rPr lang="en-GB" dirty="0" smtClean="0"/>
              <a:t>rule</a:t>
            </a:r>
            <a:endParaRPr lang="en-GB" dirty="0"/>
          </a:p>
        </p:txBody>
      </p:sp>
      <p:sp>
        <p:nvSpPr>
          <p:cNvPr id="3" name="Content Placeholder 2"/>
          <p:cNvSpPr>
            <a:spLocks noGrp="1"/>
          </p:cNvSpPr>
          <p:nvPr>
            <p:ph sz="quarter" idx="1"/>
          </p:nvPr>
        </p:nvSpPr>
        <p:spPr/>
        <p:txBody>
          <a:bodyPr>
            <a:normAutofit/>
          </a:bodyPr>
          <a:lstStyle/>
          <a:p>
            <a:r>
              <a:rPr lang="en-GB" dirty="0" smtClean="0"/>
              <a:t>if A’s acts are non-infringing in any country of the EU, they should circulate freely  </a:t>
            </a:r>
          </a:p>
          <a:p>
            <a:r>
              <a:rPr lang="en-GB" dirty="0"/>
              <a:t>Adopted in relation to </a:t>
            </a:r>
            <a:r>
              <a:rPr lang="en-GB" dirty="0" err="1"/>
              <a:t>eg</a:t>
            </a:r>
            <a:r>
              <a:rPr lang="en-GB" dirty="0"/>
              <a:t> </a:t>
            </a:r>
            <a:r>
              <a:rPr lang="en-GB" sz="2800" dirty="0" smtClean="0"/>
              <a:t>Orphan Works Directive, </a:t>
            </a:r>
            <a:r>
              <a:rPr lang="en-GB" sz="2800" dirty="0"/>
              <a:t>Directive 2012/28/EU, Art 4 </a:t>
            </a:r>
            <a:r>
              <a:rPr lang="en-GB" dirty="0" smtClean="0"/>
              <a:t>Application of Directive by MS gives rise to ‘</a:t>
            </a:r>
            <a:r>
              <a:rPr lang="en-GB" dirty="0"/>
              <a:t>m</a:t>
            </a:r>
            <a:r>
              <a:rPr lang="en-GB" dirty="0" smtClean="0"/>
              <a:t>easures having equivalent effect’</a:t>
            </a:r>
            <a:endParaRPr lang="en-GB" dirty="0"/>
          </a:p>
        </p:txBody>
      </p:sp>
    </p:spTree>
    <p:extLst>
      <p:ext uri="{BB962C8B-B14F-4D97-AF65-F5344CB8AC3E}">
        <p14:creationId xmlns:p14="http://schemas.microsoft.com/office/powerpoint/2010/main" val="20981219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800" dirty="0" smtClean="0"/>
              <a:t>Case C-100/02 </a:t>
            </a:r>
            <a:r>
              <a:rPr lang="en-GB" sz="2800" i="1" dirty="0" err="1" smtClean="0"/>
              <a:t>Gerolsteiner</a:t>
            </a:r>
            <a:r>
              <a:rPr lang="en-GB" sz="2800" i="1" dirty="0" smtClean="0"/>
              <a:t> </a:t>
            </a:r>
            <a:r>
              <a:rPr lang="en-GB" sz="2800" i="1" dirty="0" err="1" smtClean="0"/>
              <a:t>Brunnen</a:t>
            </a:r>
            <a:r>
              <a:rPr lang="en-GB" sz="2800" i="1" dirty="0" smtClean="0"/>
              <a:t> GmbH v. Putsch GmbH</a:t>
            </a:r>
            <a:r>
              <a:rPr lang="en-GB" sz="2800" dirty="0" smtClean="0"/>
              <a:t> [2004] ECR I-710</a:t>
            </a:r>
            <a:endParaRPr lang="en-GB" sz="2800" dirty="0"/>
          </a:p>
        </p:txBody>
      </p:sp>
      <p:sp>
        <p:nvSpPr>
          <p:cNvPr id="3" name="Content Placeholder 2"/>
          <p:cNvSpPr>
            <a:spLocks noGrp="1"/>
          </p:cNvSpPr>
          <p:nvPr>
            <p:ph sz="quarter" idx="1"/>
          </p:nvPr>
        </p:nvSpPr>
        <p:spPr>
          <a:xfrm>
            <a:off x="395536" y="1600200"/>
            <a:ext cx="8370512" cy="4853136"/>
          </a:xfrm>
        </p:spPr>
        <p:txBody>
          <a:bodyPr>
            <a:normAutofit fontScale="92500" lnSpcReduction="10000"/>
          </a:bodyPr>
          <a:lstStyle/>
          <a:p>
            <a:r>
              <a:rPr lang="en-GB" dirty="0" smtClean="0"/>
              <a:t>GERRI/KERRY SPRING manufactured and bottled in County Kerry, Ireland, using water from a spring called ‘Kerry Spring’</a:t>
            </a:r>
          </a:p>
          <a:p>
            <a:r>
              <a:rPr lang="en-GB" dirty="0" smtClean="0"/>
              <a:t>BGH – likelihood of aural confusion; referred on Art 6(1)(b)</a:t>
            </a:r>
          </a:p>
          <a:p>
            <a:r>
              <a:rPr lang="en-GB" dirty="0" smtClean="0"/>
              <a:t>ECJ, referring to Case C-63/97</a:t>
            </a:r>
            <a:r>
              <a:rPr lang="en-GB" i="1" dirty="0" smtClean="0"/>
              <a:t> BMW </a:t>
            </a:r>
            <a:r>
              <a:rPr lang="en-GB" dirty="0" smtClean="0"/>
              <a:t>[1999], [62], highlighted role of Art 6 in ensuring FMG and services. (That statement was in context of art 6(1)(c), but was made in relation to Art 6 as a whole.)</a:t>
            </a:r>
          </a:p>
          <a:p>
            <a:r>
              <a:rPr lang="en-GB" dirty="0" smtClean="0"/>
              <a:t>Assumed to be an indication of geographical origin. Did not ask whether would be perceived as such in Germany.</a:t>
            </a:r>
          </a:p>
          <a:p>
            <a:endParaRPr lang="en-GB" dirty="0"/>
          </a:p>
        </p:txBody>
      </p:sp>
    </p:spTree>
    <p:extLst>
      <p:ext uri="{BB962C8B-B14F-4D97-AF65-F5344CB8AC3E}">
        <p14:creationId xmlns:p14="http://schemas.microsoft.com/office/powerpoint/2010/main" val="18836342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a:t>
            </a:r>
            <a:r>
              <a:rPr lang="en-GB" i="1" dirty="0" err="1" smtClean="0"/>
              <a:t>Gerolsteiner</a:t>
            </a:r>
            <a:endParaRPr lang="en-GB" i="1" dirty="0"/>
          </a:p>
        </p:txBody>
      </p:sp>
      <p:sp>
        <p:nvSpPr>
          <p:cNvPr id="3" name="Content Placeholder 2"/>
          <p:cNvSpPr>
            <a:spLocks noGrp="1"/>
          </p:cNvSpPr>
          <p:nvPr>
            <p:ph sz="quarter" idx="1"/>
          </p:nvPr>
        </p:nvSpPr>
        <p:spPr>
          <a:xfrm>
            <a:off x="323528" y="1600200"/>
            <a:ext cx="8442520" cy="4997152"/>
          </a:xfrm>
        </p:spPr>
        <p:txBody>
          <a:bodyPr>
            <a:normAutofit lnSpcReduction="10000"/>
          </a:bodyPr>
          <a:lstStyle/>
          <a:p>
            <a:r>
              <a:rPr lang="en-GB" dirty="0" smtClean="0"/>
              <a:t>Supports </a:t>
            </a:r>
            <a:r>
              <a:rPr lang="en-GB" dirty="0"/>
              <a:t>proposition that if descriptive in Member State of Origin, then </a:t>
            </a:r>
            <a:r>
              <a:rPr lang="en-GB" dirty="0" smtClean="0"/>
              <a:t>descriptive?</a:t>
            </a:r>
            <a:endParaRPr lang="en-GB" dirty="0" smtClean="0"/>
          </a:p>
          <a:p>
            <a:r>
              <a:rPr lang="en-GB" dirty="0"/>
              <a:t>Limited to GIs</a:t>
            </a:r>
          </a:p>
          <a:p>
            <a:r>
              <a:rPr lang="en-GB" dirty="0" smtClean="0"/>
              <a:t>Limited to GIs recognised at an EU level: [21] ‘Kerry Spring’ listed for purposes of Council Directive 80/777/EEC; OJ 2002 C41/1</a:t>
            </a:r>
          </a:p>
          <a:p>
            <a:r>
              <a:rPr lang="en-GB" dirty="0" smtClean="0"/>
              <a:t>Accepted that understood as geographical reference even in Germany?</a:t>
            </a:r>
          </a:p>
          <a:p>
            <a:r>
              <a:rPr lang="en-GB" dirty="0"/>
              <a:t>A bad decision to be limited to facts? 5</a:t>
            </a:r>
            <a:r>
              <a:rPr lang="en-GB" baseline="30000" dirty="0"/>
              <a:t>th</a:t>
            </a:r>
            <a:r>
              <a:rPr lang="en-GB" dirty="0"/>
              <a:t> Chamber; rapporteur David Edward (with </a:t>
            </a:r>
            <a:r>
              <a:rPr lang="en-GB" dirty="0" err="1"/>
              <a:t>Jann</a:t>
            </a:r>
            <a:r>
              <a:rPr lang="en-GB" dirty="0"/>
              <a:t> and </a:t>
            </a:r>
            <a:r>
              <a:rPr lang="en-GB" dirty="0" err="1"/>
              <a:t>Timmermans</a:t>
            </a:r>
            <a:r>
              <a:rPr lang="en-GB" dirty="0"/>
              <a:t>), and opinion from A-G </a:t>
            </a:r>
            <a:r>
              <a:rPr lang="en-GB" dirty="0" err="1"/>
              <a:t>Stix-Hackl</a:t>
            </a:r>
            <a:endParaRPr lang="en-GB" dirty="0"/>
          </a:p>
          <a:p>
            <a:endParaRPr lang="en-GB" dirty="0"/>
          </a:p>
        </p:txBody>
      </p:sp>
    </p:spTree>
    <p:extLst>
      <p:ext uri="{BB962C8B-B14F-4D97-AF65-F5344CB8AC3E}">
        <p14:creationId xmlns:p14="http://schemas.microsoft.com/office/powerpoint/2010/main" val="20003953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Advantages of country of origin rule</a:t>
            </a:r>
            <a:endParaRPr lang="en-GB" dirty="0"/>
          </a:p>
        </p:txBody>
      </p:sp>
      <p:sp>
        <p:nvSpPr>
          <p:cNvPr id="3" name="Content Placeholder 2"/>
          <p:cNvSpPr>
            <a:spLocks noGrp="1"/>
          </p:cNvSpPr>
          <p:nvPr>
            <p:ph sz="quarter" idx="1"/>
          </p:nvPr>
        </p:nvSpPr>
        <p:spPr>
          <a:xfrm>
            <a:off x="395536" y="1600200"/>
            <a:ext cx="8370512" cy="4781128"/>
          </a:xfrm>
        </p:spPr>
        <p:txBody>
          <a:bodyPr>
            <a:normAutofit fontScale="92500" lnSpcReduction="20000"/>
          </a:bodyPr>
          <a:lstStyle/>
          <a:p>
            <a:r>
              <a:rPr lang="en-GB" dirty="0" smtClean="0"/>
              <a:t>Encourages FMG</a:t>
            </a:r>
          </a:p>
          <a:p>
            <a:r>
              <a:rPr lang="en-GB" dirty="0" smtClean="0"/>
              <a:t>Renders CTM attractive</a:t>
            </a:r>
          </a:p>
          <a:p>
            <a:r>
              <a:rPr lang="en-GB" dirty="0" smtClean="0"/>
              <a:t>Penalises TM holders who select marks that only function well in part of the EU. Should a trader who registers MATRATZEN in Germany really expect to obtain full protection?</a:t>
            </a:r>
          </a:p>
          <a:p>
            <a:r>
              <a:rPr lang="en-GB" dirty="0" smtClean="0"/>
              <a:t>In </a:t>
            </a:r>
            <a:r>
              <a:rPr lang="en-GB" i="1" dirty="0" err="1" smtClean="0"/>
              <a:t>Gerolsteiner</a:t>
            </a:r>
            <a:r>
              <a:rPr lang="en-GB" i="1" dirty="0" smtClean="0"/>
              <a:t> </a:t>
            </a:r>
            <a:r>
              <a:rPr lang="en-GB" dirty="0" smtClean="0"/>
              <a:t>AG </a:t>
            </a:r>
            <a:r>
              <a:rPr lang="en-GB" dirty="0" err="1" smtClean="0"/>
              <a:t>Stix-Hackl</a:t>
            </a:r>
            <a:r>
              <a:rPr lang="en-GB" dirty="0" smtClean="0"/>
              <a:t>, at [AG67], said ‘the trade mark proprietor appears less worthy if hew must assume at least some of the responsibility for the likelihood of confusion, such as where the registered mark consists of a descriptive indications which have become distinctive only through use.’</a:t>
            </a:r>
          </a:p>
          <a:p>
            <a:endParaRPr lang="en-GB" dirty="0"/>
          </a:p>
        </p:txBody>
      </p:sp>
    </p:spTree>
    <p:extLst>
      <p:ext uri="{BB962C8B-B14F-4D97-AF65-F5344CB8AC3E}">
        <p14:creationId xmlns:p14="http://schemas.microsoft.com/office/powerpoint/2010/main" val="2714506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smtClean="0"/>
              <a:t>Problems with the ‘Country of Origin’ Rule</a:t>
            </a:r>
            <a:endParaRPr lang="en-GB" sz="3200" dirty="0"/>
          </a:p>
        </p:txBody>
      </p:sp>
      <p:sp>
        <p:nvSpPr>
          <p:cNvPr id="3" name="Content Placeholder 2"/>
          <p:cNvSpPr>
            <a:spLocks noGrp="1"/>
          </p:cNvSpPr>
          <p:nvPr>
            <p:ph sz="quarter" idx="1"/>
          </p:nvPr>
        </p:nvSpPr>
        <p:spPr/>
        <p:txBody>
          <a:bodyPr/>
          <a:lstStyle/>
          <a:p>
            <a:r>
              <a:rPr lang="en-GB" dirty="0" smtClean="0"/>
              <a:t>A </a:t>
            </a:r>
            <a:r>
              <a:rPr lang="en-GB" dirty="0"/>
              <a:t>return to </a:t>
            </a:r>
            <a:r>
              <a:rPr lang="en-GB" dirty="0" smtClean="0"/>
              <a:t>Hag I</a:t>
            </a:r>
            <a:r>
              <a:rPr lang="en-GB" dirty="0" smtClean="0"/>
              <a:t>?</a:t>
            </a:r>
          </a:p>
          <a:p>
            <a:r>
              <a:rPr lang="en-GB" dirty="0" smtClean="0"/>
              <a:t>How to d</a:t>
            </a:r>
            <a:r>
              <a:rPr lang="en-GB" dirty="0" smtClean="0"/>
              <a:t>eal with serious cases of confusion in the country of reception. </a:t>
            </a:r>
            <a:endParaRPr lang="en-GB" dirty="0"/>
          </a:p>
          <a:p>
            <a:endParaRPr lang="en-GB" dirty="0"/>
          </a:p>
        </p:txBody>
      </p:sp>
    </p:spTree>
    <p:extLst>
      <p:ext uri="{BB962C8B-B14F-4D97-AF65-F5344CB8AC3E}">
        <p14:creationId xmlns:p14="http://schemas.microsoft.com/office/powerpoint/2010/main" val="245155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Proposal </a:t>
            </a:r>
            <a:r>
              <a:rPr lang="en-GB" dirty="0" smtClean="0"/>
              <a:t>iv</a:t>
            </a:r>
            <a:r>
              <a:rPr lang="en-GB" dirty="0" smtClean="0"/>
              <a:t>: </a:t>
            </a:r>
            <a:r>
              <a:rPr lang="en-GB" dirty="0"/>
              <a:t>proportionality</a:t>
            </a:r>
          </a:p>
        </p:txBody>
      </p:sp>
      <p:sp>
        <p:nvSpPr>
          <p:cNvPr id="3" name="Content Placeholder 2"/>
          <p:cNvSpPr>
            <a:spLocks noGrp="1"/>
          </p:cNvSpPr>
          <p:nvPr>
            <p:ph sz="quarter" idx="1"/>
          </p:nvPr>
        </p:nvSpPr>
        <p:spPr/>
        <p:txBody>
          <a:bodyPr/>
          <a:lstStyle/>
          <a:p>
            <a:r>
              <a:rPr lang="en-GB" sz="2800" dirty="0"/>
              <a:t>Case C-317/91 </a:t>
            </a:r>
            <a:r>
              <a:rPr lang="en-GB" sz="2800" i="1" dirty="0"/>
              <a:t>Deutsche Renault AG v. Audi AG </a:t>
            </a:r>
            <a:r>
              <a:rPr lang="en-GB" sz="2800" dirty="0"/>
              <a:t>[1993] ECR </a:t>
            </a:r>
            <a:r>
              <a:rPr lang="en-GB" sz="2800" dirty="0" smtClean="0"/>
              <a:t>I-6260, </a:t>
            </a:r>
            <a:r>
              <a:rPr lang="en-GB" dirty="0" smtClean="0"/>
              <a:t>AG </a:t>
            </a:r>
            <a:r>
              <a:rPr lang="en-GB" dirty="0" err="1" smtClean="0"/>
              <a:t>Tesauro</a:t>
            </a:r>
            <a:r>
              <a:rPr lang="en-GB" dirty="0" smtClean="0"/>
              <a:t>, [AG8] – on the other matters in Art 36 (</a:t>
            </a:r>
            <a:r>
              <a:rPr lang="en-GB" dirty="0" err="1" smtClean="0"/>
              <a:t>helath</a:t>
            </a:r>
            <a:r>
              <a:rPr lang="en-GB" dirty="0" smtClean="0"/>
              <a:t>, morality, public policy and public security) “the Court… has always reserved to itself the right to consider the proportionality of the measures adopted by comparison with the objectives pursued, judging in particular whether such objectives could not have been attained by measures which would restrict intra-Community trade to a lesser extent”.</a:t>
            </a:r>
            <a:endParaRPr lang="en-GB" dirty="0"/>
          </a:p>
        </p:txBody>
      </p:sp>
    </p:spTree>
    <p:extLst>
      <p:ext uri="{BB962C8B-B14F-4D97-AF65-F5344CB8AC3E}">
        <p14:creationId xmlns:p14="http://schemas.microsoft.com/office/powerpoint/2010/main" val="3090944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a:t>
            </a:r>
            <a:r>
              <a:rPr lang="en-GB" dirty="0" smtClean="0"/>
              <a:t>roportionality</a:t>
            </a:r>
            <a:endParaRPr lang="en-GB" dirty="0"/>
          </a:p>
        </p:txBody>
      </p:sp>
      <p:sp>
        <p:nvSpPr>
          <p:cNvPr id="3" name="Content Placeholder 2"/>
          <p:cNvSpPr>
            <a:spLocks noGrp="1"/>
          </p:cNvSpPr>
          <p:nvPr>
            <p:ph sz="quarter" idx="1"/>
          </p:nvPr>
        </p:nvSpPr>
        <p:spPr>
          <a:xfrm>
            <a:off x="323528" y="1600200"/>
            <a:ext cx="8442520" cy="4925144"/>
          </a:xfrm>
        </p:spPr>
        <p:txBody>
          <a:bodyPr>
            <a:normAutofit/>
          </a:bodyPr>
          <a:lstStyle/>
          <a:p>
            <a:r>
              <a:rPr lang="en-GB" dirty="0" smtClean="0"/>
              <a:t>Outside the Article 36 derogations, the ECJ applies a proportionality analysis to so-called “mandatory/imperative requirements/public interest objectives” such as consumer protection or fair trading: Case 120/78, [1979], [8]  (</a:t>
            </a:r>
            <a:r>
              <a:rPr lang="en-GB" i="1" dirty="0" smtClean="0"/>
              <a:t>Cassis de Dijon</a:t>
            </a:r>
            <a:r>
              <a:rPr lang="en-GB" dirty="0" smtClean="0"/>
              <a:t>); Case C-238/89 </a:t>
            </a:r>
            <a:r>
              <a:rPr lang="en-GB" i="1" dirty="0" smtClean="0"/>
              <a:t>Pall</a:t>
            </a:r>
            <a:r>
              <a:rPr lang="en-GB" dirty="0" smtClean="0"/>
              <a:t> [1990], [12]: Case C-313/94 </a:t>
            </a:r>
            <a:r>
              <a:rPr lang="en-GB" i="1" dirty="0" err="1" smtClean="0"/>
              <a:t>Fratelli</a:t>
            </a:r>
            <a:r>
              <a:rPr lang="en-GB" i="1" dirty="0" smtClean="0"/>
              <a:t> </a:t>
            </a:r>
            <a:r>
              <a:rPr lang="en-GB" i="1" dirty="0" err="1" smtClean="0"/>
              <a:t>Graffione</a:t>
            </a:r>
            <a:r>
              <a:rPr lang="en-GB" i="1" dirty="0" smtClean="0"/>
              <a:t> </a:t>
            </a:r>
            <a:r>
              <a:rPr lang="en-GB" dirty="0" smtClean="0"/>
              <a:t>[1996], [17], [23] (</a:t>
            </a:r>
            <a:r>
              <a:rPr lang="en-GB" i="1" dirty="0" err="1" smtClean="0"/>
              <a:t>Cotonelle</a:t>
            </a:r>
            <a:r>
              <a:rPr lang="en-GB" dirty="0" smtClean="0"/>
              <a:t>); Case C-368/95 [1997], [27] (magazine competitions)</a:t>
            </a:r>
          </a:p>
        </p:txBody>
      </p:sp>
    </p:spTree>
    <p:extLst>
      <p:ext uri="{BB962C8B-B14F-4D97-AF65-F5344CB8AC3E}">
        <p14:creationId xmlns:p14="http://schemas.microsoft.com/office/powerpoint/2010/main" val="11442771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Application of necessary and proportionate analysis in MEE case-law</a:t>
            </a:r>
            <a:endParaRPr lang="en-GB" sz="3200" dirty="0"/>
          </a:p>
        </p:txBody>
      </p:sp>
      <p:sp>
        <p:nvSpPr>
          <p:cNvPr id="3" name="Content Placeholder 2"/>
          <p:cNvSpPr>
            <a:spLocks noGrp="1"/>
          </p:cNvSpPr>
          <p:nvPr>
            <p:ph sz="quarter" idx="1"/>
          </p:nvPr>
        </p:nvSpPr>
        <p:spPr>
          <a:xfrm>
            <a:off x="395536" y="1600200"/>
            <a:ext cx="8370512" cy="4925144"/>
          </a:xfrm>
        </p:spPr>
        <p:txBody>
          <a:bodyPr>
            <a:normAutofit fontScale="92500" lnSpcReduction="20000"/>
          </a:bodyPr>
          <a:lstStyle/>
          <a:p>
            <a:r>
              <a:rPr lang="en-GB" dirty="0" smtClean="0"/>
              <a:t>Risk must be “sufficiently serious”: </a:t>
            </a:r>
            <a:r>
              <a:rPr lang="en-GB" dirty="0"/>
              <a:t>Case C-313/94 [1996], [22] (</a:t>
            </a:r>
            <a:r>
              <a:rPr lang="en-GB" i="1" dirty="0" err="1"/>
              <a:t>Cotonelle</a:t>
            </a:r>
            <a:r>
              <a:rPr lang="en-GB" dirty="0" smtClean="0"/>
              <a:t>)</a:t>
            </a:r>
          </a:p>
          <a:p>
            <a:r>
              <a:rPr lang="en-GB" dirty="0" smtClean="0"/>
              <a:t>Assessment contextual: </a:t>
            </a:r>
            <a:r>
              <a:rPr lang="en-GB" dirty="0"/>
              <a:t>Case C-313/94 [1996], [22] (</a:t>
            </a:r>
            <a:r>
              <a:rPr lang="en-GB" i="1" dirty="0" err="1"/>
              <a:t>Cotonelle</a:t>
            </a:r>
            <a:r>
              <a:rPr lang="en-GB" dirty="0"/>
              <a:t>)</a:t>
            </a:r>
          </a:p>
          <a:p>
            <a:r>
              <a:rPr lang="en-GB" dirty="0" smtClean="0"/>
              <a:t>It may be relevant that a </a:t>
            </a:r>
            <a:r>
              <a:rPr lang="en-GB" dirty="0"/>
              <a:t>term does not mislead consumers in other </a:t>
            </a:r>
            <a:r>
              <a:rPr lang="en-GB" dirty="0" smtClean="0"/>
              <a:t>countries: Case </a:t>
            </a:r>
            <a:r>
              <a:rPr lang="en-GB" dirty="0"/>
              <a:t>C-315/92, [1994], [21] (</a:t>
            </a:r>
            <a:r>
              <a:rPr lang="en-GB" i="1" dirty="0"/>
              <a:t>Clinique</a:t>
            </a:r>
            <a:r>
              <a:rPr lang="en-GB" dirty="0" smtClean="0"/>
              <a:t>). But </a:t>
            </a:r>
            <a:r>
              <a:rPr lang="en-GB" dirty="0" err="1" smtClean="0"/>
              <a:t>cf</a:t>
            </a:r>
            <a:r>
              <a:rPr lang="en-GB" dirty="0" smtClean="0"/>
              <a:t> AG </a:t>
            </a:r>
            <a:r>
              <a:rPr lang="en-GB" dirty="0" err="1" smtClean="0"/>
              <a:t>Gulmann</a:t>
            </a:r>
            <a:r>
              <a:rPr lang="en-GB" dirty="0" smtClean="0"/>
              <a:t> and ECJ in Case C-313/94 [1996], [22] (</a:t>
            </a:r>
            <a:r>
              <a:rPr lang="en-GB" i="1" dirty="0" err="1" smtClean="0"/>
              <a:t>Cotonelle</a:t>
            </a:r>
            <a:r>
              <a:rPr lang="en-GB" dirty="0" smtClean="0"/>
              <a:t>)</a:t>
            </a:r>
            <a:endParaRPr lang="en-GB" dirty="0"/>
          </a:p>
          <a:p>
            <a:r>
              <a:rPr lang="en-GB" dirty="0"/>
              <a:t>In this context, the ECJ has looked at alternatives to outright prohibitions e.g. involving “labelling” to dissipate confusion: Case 16/83, </a:t>
            </a:r>
            <a:r>
              <a:rPr lang="en-GB" i="1" dirty="0" err="1"/>
              <a:t>Prantl</a:t>
            </a:r>
            <a:r>
              <a:rPr lang="en-GB" dirty="0"/>
              <a:t> [1984], 29] (</a:t>
            </a:r>
            <a:r>
              <a:rPr lang="en-GB" dirty="0" err="1"/>
              <a:t>Bocksbeutel</a:t>
            </a:r>
            <a:r>
              <a:rPr lang="en-GB" dirty="0"/>
              <a:t>) (if “fair and traditional practice in State of origin</a:t>
            </a:r>
            <a:r>
              <a:rPr lang="en-GB" dirty="0" smtClean="0"/>
              <a:t>”); Case C-313/94, [AG15]</a:t>
            </a:r>
            <a:endParaRPr lang="en-GB" dirty="0"/>
          </a:p>
          <a:p>
            <a:endParaRPr lang="en-GB" dirty="0"/>
          </a:p>
        </p:txBody>
      </p:sp>
    </p:spTree>
    <p:extLst>
      <p:ext uri="{BB962C8B-B14F-4D97-AF65-F5344CB8AC3E}">
        <p14:creationId xmlns:p14="http://schemas.microsoft.com/office/powerpoint/2010/main" val="27891173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r>
              <a:rPr lang="en-GB" sz="3600" dirty="0" smtClean="0"/>
              <a:t>Outline</a:t>
            </a:r>
            <a:endParaRPr lang="en-GB" sz="3600" dirty="0"/>
          </a:p>
        </p:txBody>
      </p:sp>
      <p:sp>
        <p:nvSpPr>
          <p:cNvPr id="3" name="Content Placeholder 2"/>
          <p:cNvSpPr>
            <a:spLocks noGrp="1"/>
          </p:cNvSpPr>
          <p:nvPr>
            <p:ph sz="quarter" idx="1"/>
          </p:nvPr>
        </p:nvSpPr>
        <p:spPr>
          <a:xfrm>
            <a:off x="457200" y="1988840"/>
            <a:ext cx="8229600" cy="4464496"/>
          </a:xfrm>
        </p:spPr>
        <p:txBody>
          <a:bodyPr>
            <a:normAutofit/>
          </a:bodyPr>
          <a:lstStyle/>
          <a:p>
            <a:r>
              <a:rPr lang="en-GB" dirty="0" smtClean="0"/>
              <a:t>The traditional reconciliation of FMGs and national trade marks</a:t>
            </a:r>
          </a:p>
          <a:p>
            <a:r>
              <a:rPr lang="en-GB" dirty="0" smtClean="0"/>
              <a:t>The goals of harmonization and the retention of national rights</a:t>
            </a:r>
          </a:p>
          <a:p>
            <a:r>
              <a:rPr lang="en-GB" dirty="0" smtClean="0"/>
              <a:t>The problem of retaining national rights – the example of descriptiveness</a:t>
            </a:r>
            <a:endParaRPr lang="en-GB" dirty="0"/>
          </a:p>
          <a:p>
            <a:r>
              <a:rPr lang="en-GB" smtClean="0"/>
              <a:t>4 </a:t>
            </a:r>
            <a:r>
              <a:rPr lang="en-GB" dirty="0" smtClean="0"/>
              <a:t>possible approaches: (</a:t>
            </a:r>
            <a:r>
              <a:rPr lang="en-GB" dirty="0" err="1" smtClean="0"/>
              <a:t>i</a:t>
            </a:r>
            <a:r>
              <a:rPr lang="en-GB" dirty="0" smtClean="0"/>
              <a:t>) Community Standards for national rights (ii) Interpretation of directive (iii) mutual recognition and (iv) proportionality</a:t>
            </a:r>
            <a:endParaRPr lang="en-GB" dirty="0"/>
          </a:p>
        </p:txBody>
      </p:sp>
    </p:spTree>
    <p:extLst>
      <p:ext uri="{BB962C8B-B14F-4D97-AF65-F5344CB8AC3E}">
        <p14:creationId xmlns:p14="http://schemas.microsoft.com/office/powerpoint/2010/main" val="25354344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Even in cases of harmonization?</a:t>
            </a:r>
            <a:endParaRPr lang="en-GB" dirty="0"/>
          </a:p>
        </p:txBody>
      </p:sp>
      <p:sp>
        <p:nvSpPr>
          <p:cNvPr id="3" name="Content Placeholder 2"/>
          <p:cNvSpPr>
            <a:spLocks noGrp="1"/>
          </p:cNvSpPr>
          <p:nvPr>
            <p:ph sz="quarter" idx="1"/>
          </p:nvPr>
        </p:nvSpPr>
        <p:spPr/>
        <p:txBody>
          <a:bodyPr/>
          <a:lstStyle/>
          <a:p>
            <a:r>
              <a:rPr lang="en-GB" dirty="0"/>
              <a:t>Case C-469/00 </a:t>
            </a:r>
            <a:r>
              <a:rPr lang="en-GB" i="1" dirty="0" err="1"/>
              <a:t>Ravil</a:t>
            </a:r>
            <a:r>
              <a:rPr lang="en-GB" dirty="0"/>
              <a:t> [2003] ECR I-5053, [86] (considering Regulation No 1107/96 registering as a PDO of GRANO PADANO with a condition that it be grated and packaged in the region of production was a measure equivalent to a quantitative restriction on exports but was </a:t>
            </a:r>
            <a:r>
              <a:rPr lang="en-GB" dirty="0" smtClean="0"/>
              <a:t>justified </a:t>
            </a:r>
            <a:r>
              <a:rPr lang="en-GB" dirty="0"/>
              <a:t>to protect the reputation and quality of the product, and thus to protect the specific subject matter of the right</a:t>
            </a:r>
            <a:r>
              <a:rPr lang="en-GB" dirty="0" smtClean="0"/>
              <a:t>)</a:t>
            </a:r>
            <a:endParaRPr lang="en-GB" dirty="0"/>
          </a:p>
        </p:txBody>
      </p:sp>
    </p:spTree>
    <p:extLst>
      <p:ext uri="{BB962C8B-B14F-4D97-AF65-F5344CB8AC3E}">
        <p14:creationId xmlns:p14="http://schemas.microsoft.com/office/powerpoint/2010/main" val="25373733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might proportionality mean?</a:t>
            </a:r>
            <a:endParaRPr lang="en-GB" dirty="0"/>
          </a:p>
        </p:txBody>
      </p:sp>
      <p:sp>
        <p:nvSpPr>
          <p:cNvPr id="3" name="Content Placeholder 2"/>
          <p:cNvSpPr>
            <a:spLocks noGrp="1"/>
          </p:cNvSpPr>
          <p:nvPr>
            <p:ph sz="quarter" idx="1"/>
          </p:nvPr>
        </p:nvSpPr>
        <p:spPr/>
        <p:txBody>
          <a:bodyPr>
            <a:normAutofit/>
          </a:bodyPr>
          <a:lstStyle/>
          <a:p>
            <a:r>
              <a:rPr lang="en-GB" dirty="0" smtClean="0"/>
              <a:t>If goods are legitimately marketed elsewhere in the EEA, trade mark rights may not be used to stop circulation in state where mark is registered if disproportionate to do so</a:t>
            </a:r>
            <a:r>
              <a:rPr lang="en-GB" dirty="0" smtClean="0"/>
              <a:t>.</a:t>
            </a:r>
          </a:p>
          <a:p>
            <a:r>
              <a:rPr lang="en-GB" dirty="0" smtClean="0"/>
              <a:t>Requires close analysis of specifics of marks and how they are being used</a:t>
            </a:r>
            <a:endParaRPr lang="en-GB" dirty="0" smtClean="0"/>
          </a:p>
          <a:p>
            <a:r>
              <a:rPr lang="en-GB" dirty="0" smtClean="0"/>
              <a:t>Further circulation cannot be prohibited if real damage can be avoided by </a:t>
            </a:r>
            <a:r>
              <a:rPr lang="en-GB" dirty="0" smtClean="0"/>
              <a:t>packaging, labelling, context of use</a:t>
            </a:r>
            <a:endParaRPr lang="en-GB" dirty="0"/>
          </a:p>
        </p:txBody>
      </p:sp>
    </p:spTree>
    <p:extLst>
      <p:ext uri="{BB962C8B-B14F-4D97-AF65-F5344CB8AC3E}">
        <p14:creationId xmlns:p14="http://schemas.microsoft.com/office/powerpoint/2010/main" val="472450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The “Traditional” Approach: Territorial TM Rights as Trumps</a:t>
            </a:r>
            <a:endParaRPr lang="en-GB" sz="2800" dirty="0"/>
          </a:p>
        </p:txBody>
      </p:sp>
      <p:sp>
        <p:nvSpPr>
          <p:cNvPr id="3" name="Content Placeholder 2"/>
          <p:cNvSpPr>
            <a:spLocks noGrp="1"/>
          </p:cNvSpPr>
          <p:nvPr>
            <p:ph sz="quarter" idx="1"/>
          </p:nvPr>
        </p:nvSpPr>
        <p:spPr>
          <a:xfrm>
            <a:off x="179512" y="1600200"/>
            <a:ext cx="8586536" cy="4997152"/>
          </a:xfrm>
        </p:spPr>
        <p:txBody>
          <a:bodyPr>
            <a:normAutofit fontScale="92500"/>
          </a:bodyPr>
          <a:lstStyle/>
          <a:p>
            <a:r>
              <a:rPr lang="en-GB" dirty="0" smtClean="0"/>
              <a:t>TFEU Art 34 prohibition; Art 36 derogation</a:t>
            </a:r>
          </a:p>
          <a:p>
            <a:r>
              <a:rPr lang="en-GB" dirty="0" smtClean="0"/>
              <a:t>Case 119/75 </a:t>
            </a:r>
            <a:r>
              <a:rPr lang="en-GB" i="1" dirty="0" smtClean="0"/>
              <a:t>Terrapin v. </a:t>
            </a:r>
            <a:r>
              <a:rPr lang="en-GB" i="1" dirty="0" err="1" smtClean="0"/>
              <a:t>Terranova</a:t>
            </a:r>
            <a:r>
              <a:rPr lang="en-GB" i="1" dirty="0" smtClean="0"/>
              <a:t> </a:t>
            </a:r>
            <a:r>
              <a:rPr lang="en-GB" dirty="0" smtClean="0"/>
              <a:t>[1976] ECR 1039</a:t>
            </a:r>
          </a:p>
          <a:p>
            <a:r>
              <a:rPr lang="en-GB" dirty="0" smtClean="0"/>
              <a:t>“</a:t>
            </a:r>
            <a:r>
              <a:rPr lang="en-GB" u="sng" dirty="0" smtClean="0"/>
              <a:t>in the present state of Community law </a:t>
            </a:r>
            <a:r>
              <a:rPr lang="en-GB" dirty="0" smtClean="0"/>
              <a:t>an industrial and commercial property right legally acquired in a MS may legally be used to prevent … the import of products marketed under a name </a:t>
            </a:r>
            <a:r>
              <a:rPr lang="en-GB" u="sng" dirty="0" smtClean="0"/>
              <a:t>giving rise to confusion </a:t>
            </a:r>
            <a:r>
              <a:rPr lang="en-GB" dirty="0" smtClean="0"/>
              <a:t>where the rights in question have been acquired by different and independent proprietors under different national laws. </a:t>
            </a:r>
            <a:r>
              <a:rPr lang="en-GB" u="sng" dirty="0" smtClean="0"/>
              <a:t>If in such a case the principle of the free movement…were to prevail…the specific objective of industrial and commercial property rights would be undermined.</a:t>
            </a:r>
            <a:r>
              <a:rPr lang="en-GB" dirty="0" smtClean="0"/>
              <a:t>”</a:t>
            </a:r>
          </a:p>
          <a:p>
            <a:endParaRPr lang="en-GB" dirty="0" smtClean="0"/>
          </a:p>
        </p:txBody>
      </p:sp>
    </p:spTree>
    <p:extLst>
      <p:ext uri="{BB962C8B-B14F-4D97-AF65-F5344CB8AC3E}">
        <p14:creationId xmlns:p14="http://schemas.microsoft.com/office/powerpoint/2010/main" val="1024759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28600"/>
            <a:ext cx="8640960" cy="896144"/>
          </a:xfrm>
        </p:spPr>
        <p:txBody>
          <a:bodyPr>
            <a:normAutofit/>
          </a:bodyPr>
          <a:lstStyle/>
          <a:p>
            <a:r>
              <a:rPr lang="en-GB" sz="2800" dirty="0" smtClean="0"/>
              <a:t>Harmonization</a:t>
            </a:r>
            <a:endParaRPr lang="en-GB" sz="2800" dirty="0"/>
          </a:p>
        </p:txBody>
      </p:sp>
      <p:sp>
        <p:nvSpPr>
          <p:cNvPr id="3" name="Content Placeholder 2"/>
          <p:cNvSpPr>
            <a:spLocks noGrp="1"/>
          </p:cNvSpPr>
          <p:nvPr>
            <p:ph sz="quarter" idx="1"/>
          </p:nvPr>
        </p:nvSpPr>
        <p:spPr>
          <a:xfrm>
            <a:off x="323528" y="1600200"/>
            <a:ext cx="8568952" cy="5069160"/>
          </a:xfrm>
        </p:spPr>
        <p:txBody>
          <a:bodyPr>
            <a:normAutofit/>
          </a:bodyPr>
          <a:lstStyle/>
          <a:p>
            <a:endParaRPr lang="en-GB" dirty="0" smtClean="0"/>
          </a:p>
          <a:p>
            <a:r>
              <a:rPr lang="en-GB" altLang="en-US" dirty="0" smtClean="0"/>
              <a:t>Directive </a:t>
            </a:r>
            <a:r>
              <a:rPr lang="en-GB" altLang="en-US" dirty="0"/>
              <a:t>No 89/104/EEC (now 2008/95), </a:t>
            </a:r>
            <a:r>
              <a:rPr lang="en-GB" altLang="en-US" dirty="0" smtClean="0"/>
              <a:t>and Regulation </a:t>
            </a:r>
            <a:r>
              <a:rPr lang="en-GB" altLang="en-US" dirty="0"/>
              <a:t>No 40/94 (now 207/2009</a:t>
            </a:r>
            <a:r>
              <a:rPr lang="en-GB" altLang="en-US" dirty="0" smtClean="0"/>
              <a:t>). </a:t>
            </a:r>
            <a:endParaRPr lang="en-GB" altLang="en-US" dirty="0" smtClean="0"/>
          </a:p>
          <a:p>
            <a:r>
              <a:rPr lang="en-GB" dirty="0" smtClean="0"/>
              <a:t>Harmonization </a:t>
            </a:r>
            <a:r>
              <a:rPr lang="en-GB" dirty="0" smtClean="0"/>
              <a:t>removes divergences in rules and interpretation  of those.</a:t>
            </a:r>
          </a:p>
          <a:p>
            <a:r>
              <a:rPr lang="en-GB" dirty="0" smtClean="0"/>
              <a:t>But leaves harmonized rights as national rights operating in territorially restricted manner, so their application may differ territorially</a:t>
            </a:r>
          </a:p>
        </p:txBody>
      </p:sp>
    </p:spTree>
    <p:extLst>
      <p:ext uri="{BB962C8B-B14F-4D97-AF65-F5344CB8AC3E}">
        <p14:creationId xmlns:p14="http://schemas.microsoft.com/office/powerpoint/2010/main" val="29806880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a:t>
            </a:r>
            <a:r>
              <a:rPr lang="en-GB" sz="3600" dirty="0"/>
              <a:t>Cultural, </a:t>
            </a:r>
            <a:r>
              <a:rPr lang="en-GB" sz="3600" dirty="0" smtClean="0"/>
              <a:t>linguistic, historic </a:t>
            </a:r>
            <a:r>
              <a:rPr lang="en-GB" sz="3600" dirty="0"/>
              <a:t>and social differences’</a:t>
            </a:r>
          </a:p>
        </p:txBody>
      </p:sp>
      <p:sp>
        <p:nvSpPr>
          <p:cNvPr id="3" name="Content Placeholder 2"/>
          <p:cNvSpPr>
            <a:spLocks noGrp="1"/>
          </p:cNvSpPr>
          <p:nvPr>
            <p:ph sz="quarter" idx="1"/>
          </p:nvPr>
        </p:nvSpPr>
        <p:spPr/>
        <p:txBody>
          <a:bodyPr/>
          <a:lstStyle/>
          <a:p>
            <a:r>
              <a:rPr lang="en-GB" dirty="0"/>
              <a:t>Whether descriptive in Country A, or likely to cause confusion in Country A, still depends on circumstances in Country </a:t>
            </a:r>
            <a:r>
              <a:rPr lang="en-GB" dirty="0" smtClean="0"/>
              <a:t>A</a:t>
            </a:r>
          </a:p>
          <a:p>
            <a:r>
              <a:rPr lang="en-GB" dirty="0" smtClean="0"/>
              <a:t>Implicit in legislative scheme that application of Directive is assessed from the perspective of each MS, whereas Regulation examines issues from the perspective of the ‘Community’</a:t>
            </a:r>
            <a:endParaRPr lang="en-GB" dirty="0"/>
          </a:p>
          <a:p>
            <a:endParaRPr lang="en-GB" dirty="0"/>
          </a:p>
        </p:txBody>
      </p:sp>
    </p:spTree>
    <p:extLst>
      <p:ext uri="{BB962C8B-B14F-4D97-AF65-F5344CB8AC3E}">
        <p14:creationId xmlns:p14="http://schemas.microsoft.com/office/powerpoint/2010/main" val="1860062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smtClean="0"/>
              <a:t>Case </a:t>
            </a:r>
            <a:r>
              <a:rPr lang="en-GB" sz="3600" dirty="0"/>
              <a:t>C-421/04, </a:t>
            </a:r>
            <a:r>
              <a:rPr lang="en-GB" sz="3600" i="1" dirty="0" err="1"/>
              <a:t>Matratzen</a:t>
            </a:r>
            <a:r>
              <a:rPr lang="en-GB" sz="3600" dirty="0"/>
              <a:t> </a:t>
            </a:r>
            <a:r>
              <a:rPr lang="en-GB" sz="3600" i="1" dirty="0"/>
              <a:t>Concord AG v. </a:t>
            </a:r>
            <a:r>
              <a:rPr lang="en-GB" sz="3600" i="1" dirty="0" err="1"/>
              <a:t>Hukla</a:t>
            </a:r>
            <a:r>
              <a:rPr lang="en-GB" sz="3600" i="1" dirty="0"/>
              <a:t> Germany SA </a:t>
            </a:r>
            <a:r>
              <a:rPr lang="en-GB" sz="3600" dirty="0"/>
              <a:t>[2006] ECR </a:t>
            </a:r>
            <a:r>
              <a:rPr lang="en-GB" sz="3600" dirty="0" smtClean="0"/>
              <a:t>I-2322</a:t>
            </a:r>
            <a:endParaRPr lang="en-GB" dirty="0"/>
          </a:p>
        </p:txBody>
      </p:sp>
      <p:sp>
        <p:nvSpPr>
          <p:cNvPr id="3" name="Content Placeholder 2"/>
          <p:cNvSpPr>
            <a:spLocks noGrp="1"/>
          </p:cNvSpPr>
          <p:nvPr>
            <p:ph sz="quarter" idx="1"/>
          </p:nvPr>
        </p:nvSpPr>
        <p:spPr>
          <a:xfrm>
            <a:off x="323528" y="1844824"/>
            <a:ext cx="8568952" cy="4752528"/>
          </a:xfrm>
        </p:spPr>
        <p:txBody>
          <a:bodyPr>
            <a:normAutofit fontScale="92500" lnSpcReduction="20000"/>
          </a:bodyPr>
          <a:lstStyle/>
          <a:p>
            <a:r>
              <a:rPr lang="en-GB" dirty="0" smtClean="0"/>
              <a:t>H had registered ‘</a:t>
            </a:r>
            <a:r>
              <a:rPr lang="en-GB" dirty="0" err="1" smtClean="0"/>
              <a:t>matratzen</a:t>
            </a:r>
            <a:r>
              <a:rPr lang="en-GB" dirty="0" smtClean="0"/>
              <a:t>’ in Spanish TM registry (where names borrowed from foreign languages are considered arbitrary); M sought invalidation.  </a:t>
            </a:r>
            <a:r>
              <a:rPr lang="en-GB" dirty="0" err="1" smtClean="0"/>
              <a:t>Audiencia</a:t>
            </a:r>
            <a:r>
              <a:rPr lang="en-GB" dirty="0" smtClean="0"/>
              <a:t> Provincial de Barcelona referred.</a:t>
            </a:r>
          </a:p>
          <a:p>
            <a:r>
              <a:rPr lang="en-GB" dirty="0" smtClean="0"/>
              <a:t>ECJ. Assessment from perspective of average consumers ‘in the territory in respect of which registration is applied for’: [24]. </a:t>
            </a:r>
          </a:p>
          <a:p>
            <a:r>
              <a:rPr lang="en-GB" dirty="0" smtClean="0"/>
              <a:t>Recognised potential for linguistic, cultural, social and economic differences: [25]. </a:t>
            </a:r>
          </a:p>
          <a:p>
            <a:r>
              <a:rPr lang="en-GB" dirty="0" smtClean="0"/>
              <a:t>Registration not precluded because borrowed from MS where it would be devoid or descriptive (‘unless the relevant parties in the MS in which registration is sought are capable of identifying the meaning of the term.’).</a:t>
            </a:r>
          </a:p>
          <a:p>
            <a:endParaRPr lang="en-GB" dirty="0" smtClean="0"/>
          </a:p>
          <a:p>
            <a:endParaRPr lang="en-GB" dirty="0"/>
          </a:p>
        </p:txBody>
      </p:sp>
    </p:spTree>
    <p:extLst>
      <p:ext uri="{BB962C8B-B14F-4D97-AF65-F5344CB8AC3E}">
        <p14:creationId xmlns:p14="http://schemas.microsoft.com/office/powerpoint/2010/main" val="13121211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Case C-421/04, </a:t>
            </a:r>
            <a:r>
              <a:rPr lang="en-GB" sz="3200" i="1" dirty="0" err="1"/>
              <a:t>Matratzen</a:t>
            </a:r>
            <a:r>
              <a:rPr lang="en-GB" sz="3200" dirty="0"/>
              <a:t> </a:t>
            </a:r>
            <a:r>
              <a:rPr lang="en-GB" sz="3200" i="1" dirty="0"/>
              <a:t>Concord AG v. </a:t>
            </a:r>
            <a:r>
              <a:rPr lang="en-GB" sz="3200" i="1" dirty="0" err="1"/>
              <a:t>Hukla</a:t>
            </a:r>
            <a:r>
              <a:rPr lang="en-GB" sz="3200" i="1" dirty="0"/>
              <a:t> Germany SA </a:t>
            </a:r>
            <a:r>
              <a:rPr lang="en-GB" sz="3200" dirty="0"/>
              <a:t>[2006] ECR </a:t>
            </a:r>
            <a:r>
              <a:rPr lang="en-GB" sz="3200" dirty="0" smtClean="0"/>
              <a:t>I-2322, [AG64]</a:t>
            </a:r>
            <a:endParaRPr lang="en-GB" sz="3200" dirty="0"/>
          </a:p>
        </p:txBody>
      </p:sp>
      <p:sp>
        <p:nvSpPr>
          <p:cNvPr id="3" name="Content Placeholder 2"/>
          <p:cNvSpPr>
            <a:spLocks noGrp="1"/>
          </p:cNvSpPr>
          <p:nvPr>
            <p:ph sz="quarter" idx="1"/>
          </p:nvPr>
        </p:nvSpPr>
        <p:spPr>
          <a:xfrm>
            <a:off x="611560" y="1600200"/>
            <a:ext cx="8154488" cy="4997152"/>
          </a:xfrm>
        </p:spPr>
        <p:txBody>
          <a:bodyPr/>
          <a:lstStyle/>
          <a:p>
            <a:r>
              <a:rPr lang="en-GB" dirty="0" smtClean="0"/>
              <a:t>“it is imperative…that national courts should ensure…that Article 6(1)(b) may be properly invoked by third parties…According, ..its owner  will not be entitled to prevent the word </a:t>
            </a:r>
            <a:r>
              <a:rPr lang="en-GB" dirty="0" err="1" smtClean="0"/>
              <a:t>Matratzen</a:t>
            </a:r>
            <a:r>
              <a:rPr lang="en-GB" dirty="0" smtClean="0"/>
              <a:t> being used in contexts falling …within Article 6(1)(b), such as, for example, in a catalogue written in German to refer to mattresses.”</a:t>
            </a:r>
            <a:endParaRPr lang="en-GB" dirty="0"/>
          </a:p>
        </p:txBody>
      </p:sp>
    </p:spTree>
    <p:extLst>
      <p:ext uri="{BB962C8B-B14F-4D97-AF65-F5344CB8AC3E}">
        <p14:creationId xmlns:p14="http://schemas.microsoft.com/office/powerpoint/2010/main" val="1363386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t>The Need to Re-consider Deference:</a:t>
            </a:r>
            <a:br>
              <a:rPr lang="en-GB" sz="3200" dirty="0" smtClean="0"/>
            </a:br>
            <a:r>
              <a:rPr lang="en-GB" sz="3200" dirty="0" smtClean="0"/>
              <a:t>Language rights and FMG, peoples </a:t>
            </a:r>
            <a:r>
              <a:rPr lang="en-GB" sz="3200" dirty="0" err="1" smtClean="0"/>
              <a:t>etc</a:t>
            </a:r>
            <a:endParaRPr lang="en-GB" sz="3200" dirty="0"/>
          </a:p>
        </p:txBody>
      </p:sp>
      <p:sp>
        <p:nvSpPr>
          <p:cNvPr id="3" name="Content Placeholder 2"/>
          <p:cNvSpPr>
            <a:spLocks noGrp="1"/>
          </p:cNvSpPr>
          <p:nvPr>
            <p:ph sz="quarter" idx="1"/>
          </p:nvPr>
        </p:nvSpPr>
        <p:spPr/>
        <p:txBody>
          <a:bodyPr/>
          <a:lstStyle/>
          <a:p>
            <a:r>
              <a:rPr lang="en-GB" dirty="0" smtClean="0"/>
              <a:t>Movement of peoples: intra-European migration. 2011 survey, 1 in 10 EU citizens had worked in another EU country.</a:t>
            </a:r>
          </a:p>
          <a:p>
            <a:r>
              <a:rPr lang="en-GB" dirty="0" smtClean="0"/>
              <a:t>Movement of goods:</a:t>
            </a:r>
          </a:p>
          <a:p>
            <a:r>
              <a:rPr lang="en-GB" dirty="0" smtClean="0"/>
              <a:t>Movement of services:  LIDL has 10,000 stores across Europe; ALDI (Nord and SUD), 9000 stores; TESCO has stores in Czech Republic, Hungary, Poland, Ireland, Slovakia.</a:t>
            </a:r>
            <a:endParaRPr lang="en-GB" dirty="0"/>
          </a:p>
        </p:txBody>
      </p:sp>
    </p:spTree>
    <p:extLst>
      <p:ext uri="{BB962C8B-B14F-4D97-AF65-F5344CB8AC3E}">
        <p14:creationId xmlns:p14="http://schemas.microsoft.com/office/powerpoint/2010/main" val="743745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Case C-100/02 </a:t>
            </a:r>
            <a:r>
              <a:rPr lang="en-GB" sz="3200" i="1" dirty="0" err="1"/>
              <a:t>Gerolsteiner</a:t>
            </a:r>
            <a:r>
              <a:rPr lang="en-GB" sz="3200" i="1" dirty="0"/>
              <a:t> </a:t>
            </a:r>
            <a:r>
              <a:rPr lang="en-GB" sz="3200" i="1" dirty="0" err="1"/>
              <a:t>Brunnen</a:t>
            </a:r>
            <a:r>
              <a:rPr lang="en-GB" sz="3200" i="1" dirty="0"/>
              <a:t> GmbH v. Putsch GmbH</a:t>
            </a:r>
            <a:r>
              <a:rPr lang="en-GB" sz="3200" dirty="0"/>
              <a:t> [2004] ECR </a:t>
            </a:r>
            <a:r>
              <a:rPr lang="en-GB" sz="3200" dirty="0" smtClean="0"/>
              <a:t>I-710, [25]</a:t>
            </a:r>
            <a:endParaRPr lang="en-GB" sz="3200" dirty="0"/>
          </a:p>
        </p:txBody>
      </p:sp>
      <p:sp>
        <p:nvSpPr>
          <p:cNvPr id="3" name="Content Placeholder 2"/>
          <p:cNvSpPr>
            <a:spLocks noGrp="1"/>
          </p:cNvSpPr>
          <p:nvPr>
            <p:ph sz="quarter" idx="1"/>
          </p:nvPr>
        </p:nvSpPr>
        <p:spPr/>
        <p:txBody>
          <a:bodyPr/>
          <a:lstStyle/>
          <a:p>
            <a:r>
              <a:rPr lang="en-GB" dirty="0" smtClean="0"/>
              <a:t>“In a Community of 15 Member States, with great linguistic diversity, the chance that there exists some phonetic similarity between a trade mark registered in one Member State and an indication of geographical origin from another Member State is already substantial and will be even greater after the impending enlargement.”</a:t>
            </a:r>
            <a:endParaRPr lang="en-GB" dirty="0"/>
          </a:p>
        </p:txBody>
      </p:sp>
    </p:spTree>
    <p:extLst>
      <p:ext uri="{BB962C8B-B14F-4D97-AF65-F5344CB8AC3E}">
        <p14:creationId xmlns:p14="http://schemas.microsoft.com/office/powerpoint/2010/main" val="9721092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1688</TotalTime>
  <Words>1672</Words>
  <Application>Microsoft Office PowerPoint</Application>
  <PresentationFormat>On-screen Show (4:3)</PresentationFormat>
  <Paragraphs>78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Trade Marks and the Free Movement of Goods in Europe: In Search of an Ever Closer Accommodation</vt:lpstr>
      <vt:lpstr>Outline</vt:lpstr>
      <vt:lpstr>The “Traditional” Approach: Territorial TM Rights as Trumps</vt:lpstr>
      <vt:lpstr>Harmonization</vt:lpstr>
      <vt:lpstr>‘Cultural, linguistic, historic and social differences’</vt:lpstr>
      <vt:lpstr>Case C-421/04, Matratzen Concord AG v. Hukla Germany SA [2006] ECR I-2322</vt:lpstr>
      <vt:lpstr>Case C-421/04, Matratzen Concord AG v. Hukla Germany SA [2006] ECR I-2322, [AG64]</vt:lpstr>
      <vt:lpstr>The Need to Re-consider Deference: Language rights and FMG, peoples etc</vt:lpstr>
      <vt:lpstr>Case C-100/02 Gerolsteiner Brunnen GmbH v. Putsch GmbH [2004] ECR I-710, [25]</vt:lpstr>
      <vt:lpstr>Proposal I: Commission Proposal to Apply Community Standards to Absolute Grounds</vt:lpstr>
      <vt:lpstr>Proposal ii: Interpret Directive more strictly</vt:lpstr>
      <vt:lpstr>Proposal iii: The “Country of Origin” rule</vt:lpstr>
      <vt:lpstr>Case C-100/02 Gerolsteiner Brunnen GmbH v. Putsch GmbH [2004] ECR I-710</vt:lpstr>
      <vt:lpstr>Interpreting Gerolsteiner</vt:lpstr>
      <vt:lpstr>Advantages of country of origin rule</vt:lpstr>
      <vt:lpstr>Problems with the ‘Country of Origin’ Rule</vt:lpstr>
      <vt:lpstr>Proposal iv: proportionality</vt:lpstr>
      <vt:lpstr>Proportionality</vt:lpstr>
      <vt:lpstr>Application of necessary and proportionate analysis in MEE case-law</vt:lpstr>
      <vt:lpstr>Even in cases of harmonization?</vt:lpstr>
      <vt:lpstr>What might proportionality mean?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Exceptions to Trade Marks: Principles for Reform</dc:title>
  <dc:creator>bently</dc:creator>
  <cp:lastModifiedBy>bently</cp:lastModifiedBy>
  <cp:revision>83</cp:revision>
  <dcterms:created xsi:type="dcterms:W3CDTF">2014-08-18T14:37:18Z</dcterms:created>
  <dcterms:modified xsi:type="dcterms:W3CDTF">2014-10-29T00:19:56Z</dcterms:modified>
</cp:coreProperties>
</file>